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xlsx" ContentType="application/vnd.openxmlformats-officedocument.spreadsheetml.sheet"/>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97" r:id="rId1"/>
    <p:sldMasterId id="2147484106" r:id="rId2"/>
    <p:sldMasterId id="2147484126" r:id="rId3"/>
    <p:sldMasterId id="2147484137" r:id="rId4"/>
    <p:sldMasterId id="2147484148" r:id="rId5"/>
  </p:sldMasterIdLst>
  <p:notesMasterIdLst>
    <p:notesMasterId r:id="rId34"/>
  </p:notesMasterIdLst>
  <p:handoutMasterIdLst>
    <p:handoutMasterId r:id="rId35"/>
  </p:handoutMasterIdLst>
  <p:sldIdLst>
    <p:sldId id="601" r:id="rId6"/>
    <p:sldId id="624" r:id="rId7"/>
    <p:sldId id="649" r:id="rId8"/>
    <p:sldId id="648" r:id="rId9"/>
    <p:sldId id="543" r:id="rId10"/>
    <p:sldId id="645" r:id="rId11"/>
    <p:sldId id="641" r:id="rId12"/>
    <p:sldId id="640" r:id="rId13"/>
    <p:sldId id="650" r:id="rId14"/>
    <p:sldId id="651" r:id="rId15"/>
    <p:sldId id="652" r:id="rId16"/>
    <p:sldId id="653" r:id="rId17"/>
    <p:sldId id="654" r:id="rId18"/>
    <p:sldId id="655" r:id="rId19"/>
    <p:sldId id="662" r:id="rId20"/>
    <p:sldId id="656" r:id="rId21"/>
    <p:sldId id="663" r:id="rId22"/>
    <p:sldId id="657" r:id="rId23"/>
    <p:sldId id="606" r:id="rId24"/>
    <p:sldId id="646" r:id="rId25"/>
    <p:sldId id="637" r:id="rId26"/>
    <p:sldId id="647" r:id="rId27"/>
    <p:sldId id="658" r:id="rId28"/>
    <p:sldId id="659" r:id="rId29"/>
    <p:sldId id="660" r:id="rId30"/>
    <p:sldId id="661" r:id="rId31"/>
    <p:sldId id="642" r:id="rId32"/>
    <p:sldId id="639" r:id="rId3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D8EC6D9-7583-8548-A3CB-CAAF3271A410}">
          <p14:sldIdLst>
            <p14:sldId id="601"/>
            <p14:sldId id="624"/>
          </p14:sldIdLst>
        </p14:section>
        <p14:section name="Introduction" id="{F4307F5D-1597-B140-890A-8B21C56A04DD}">
          <p14:sldIdLst>
            <p14:sldId id="649"/>
            <p14:sldId id="648"/>
            <p14:sldId id="543"/>
            <p14:sldId id="645"/>
            <p14:sldId id="641"/>
            <p14:sldId id="640"/>
            <p14:sldId id="650"/>
            <p14:sldId id="651"/>
            <p14:sldId id="652"/>
            <p14:sldId id="653"/>
            <p14:sldId id="654"/>
            <p14:sldId id="655"/>
            <p14:sldId id="662"/>
            <p14:sldId id="656"/>
            <p14:sldId id="663"/>
            <p14:sldId id="657"/>
            <p14:sldId id="606"/>
            <p14:sldId id="646"/>
            <p14:sldId id="637"/>
            <p14:sldId id="647"/>
            <p14:sldId id="658"/>
            <p14:sldId id="659"/>
            <p14:sldId id="660"/>
            <p14:sldId id="661"/>
            <p14:sldId id="642"/>
            <p14:sldId id="63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hiddenSlides="1"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0000"/>
    <a:srgbClr val="000000"/>
    <a:srgbClr val="008774"/>
    <a:srgbClr val="4C4C4C"/>
    <a:srgbClr val="01A38F"/>
    <a:srgbClr val="1F2E38"/>
    <a:srgbClr val="5CA830"/>
    <a:srgbClr val="DFDFDF"/>
    <a:srgbClr val="2D73B9"/>
    <a:srgbClr val="6D4076"/>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06" autoAdjust="0"/>
    <p:restoredTop sz="86108" autoAdjust="0"/>
  </p:normalViewPr>
  <p:slideViewPr>
    <p:cSldViewPr snapToGrid="0" snapToObjects="1">
      <p:cViewPr varScale="1">
        <p:scale>
          <a:sx n="97" d="100"/>
          <a:sy n="97" d="100"/>
        </p:scale>
        <p:origin x="-416" y="-104"/>
      </p:cViewPr>
      <p:guideLst>
        <p:guide orient="horz" pos="1620"/>
        <p:guide pos="2880"/>
      </p:guideLst>
    </p:cSldViewPr>
  </p:slideViewPr>
  <p:notesTextViewPr>
    <p:cViewPr>
      <p:scale>
        <a:sx n="95" d="100"/>
        <a:sy n="95" d="100"/>
      </p:scale>
      <p:origin x="0" y="0"/>
    </p:cViewPr>
  </p:notesTextViewPr>
  <p:sorterViewPr>
    <p:cViewPr>
      <p:scale>
        <a:sx n="68" d="100"/>
        <a:sy n="68" d="100"/>
      </p:scale>
      <p:origin x="0" y="0"/>
    </p:cViewPr>
  </p:sorterViewPr>
  <p:notesViewPr>
    <p:cSldViewPr snapToGrid="0" snapToObjects="1">
      <p:cViewPr varScale="1">
        <p:scale>
          <a:sx n="96" d="100"/>
          <a:sy n="96" d="100"/>
        </p:scale>
        <p:origin x="-4440"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notesMaster" Target="notesMasters/notesMaster1.xml"/><Relationship Id="rId35" Type="http://schemas.openxmlformats.org/officeDocument/2006/relationships/handoutMaster" Target="handoutMasters/handoutMaster1.xml"/><Relationship Id="rId36" Type="http://schemas.openxmlformats.org/officeDocument/2006/relationships/printerSettings" Target="printerSettings/printerSettings1.bin"/><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title>
      <c:tx>
        <c:rich>
          <a:bodyPr rot="0"/>
          <a:lstStyle/>
          <a:p>
            <a:pPr lvl="0"/>
            <a:endParaRPr lang="en-US"/>
          </a:p>
        </c:rich>
      </c:tx>
      <c:layout/>
      <c:overlay val="1"/>
    </c:title>
    <c:autoTitleDeleted val="0"/>
    <c:plotArea>
      <c:layout>
        <c:manualLayout>
          <c:layoutTarget val="inner"/>
          <c:xMode val="edge"/>
          <c:yMode val="edge"/>
          <c:x val="0.220416"/>
          <c:y val="0.0646259"/>
          <c:w val="0.551274497581648"/>
          <c:h val="0.528883175317371"/>
        </c:manualLayout>
      </c:layout>
      <c:barChart>
        <c:barDir val="bar"/>
        <c:grouping val="clustered"/>
        <c:varyColors val="0"/>
        <c:ser>
          <c:idx val="0"/>
          <c:order val="0"/>
          <c:tx>
            <c:strRef>
              <c:f>Sheet1!$A$2</c:f>
            </c:strRef>
          </c:tx>
          <c:spPr>
            <a:solidFill>
              <a:srgbClr val="00AE9E"/>
            </a:solidFill>
            <a:ln w="12700" cap="flat">
              <a:noFill/>
              <a:miter lim="400000"/>
            </a:ln>
            <a:effectLst/>
          </c:spPr>
          <c:invertIfNegative val="0"/>
          <c:dPt>
            <c:idx val="0"/>
            <c:invertIfNegative val="0"/>
            <c:bubble3D val="0"/>
            <c:spPr/>
          </c:dPt>
          <c:dPt>
            <c:idx val="1"/>
            <c:invertIfNegative val="0"/>
            <c:bubble3D val="0"/>
            <c:spPr/>
          </c:dPt>
          <c:dPt>
            <c:idx val="2"/>
            <c:invertIfNegative val="0"/>
            <c:bubble3D val="0"/>
            <c:spPr>
              <a:solidFill>
                <a:srgbClr val="FF0000"/>
              </a:solidFill>
              <a:ln w="12700" cap="flat">
                <a:noFill/>
                <a:miter lim="400000"/>
              </a:ln>
              <a:effectLst/>
            </c:spPr>
          </c:dPt>
          <c:dPt>
            <c:idx val="3"/>
            <c:invertIfNegative val="0"/>
            <c:bubble3D val="0"/>
            <c:spPr>
              <a:solidFill>
                <a:srgbClr val="FF0000"/>
              </a:solidFill>
              <a:ln w="12700" cap="flat">
                <a:noFill/>
                <a:miter lim="400000"/>
              </a:ln>
              <a:effectLst/>
            </c:spPr>
          </c:dPt>
          <c:dPt>
            <c:idx val="4"/>
            <c:invertIfNegative val="0"/>
            <c:bubble3D val="0"/>
            <c:spPr>
              <a:solidFill>
                <a:srgbClr val="FF0000"/>
              </a:solidFill>
              <a:ln w="12700" cap="flat">
                <a:noFill/>
                <a:miter lim="400000"/>
              </a:ln>
              <a:effectLst/>
            </c:spPr>
          </c:dPt>
          <c:cat>
            <c:strRef>
              <c:f>Sheet1!$B$1:$F$1</c:f>
              <c:strCache>
                <c:ptCount val="5"/>
                <c:pt idx="0">
                  <c:v>コーディング</c:v>
                </c:pt>
                <c:pt idx="1">
                  <c:v>ブレインストーミング </c:v>
                </c:pt>
                <c:pt idx="2">
                  <c:v>管理業務</c:v>
                </c:pt>
                <c:pt idx="3">
                  <c:v>環境管理</c:v>
                </c:pt>
                <c:pt idx="4">
                  <c:v>待機</c:v>
                </c:pt>
              </c:strCache>
            </c:strRef>
          </c:cat>
          <c:val>
            <c:numRef>
              <c:f>Sheet1!$B$2:$F$2</c:f>
              <c:numCache>
                <c:formatCode>General</c:formatCode>
                <c:ptCount val="5"/>
                <c:pt idx="0">
                  <c:v>12.65</c:v>
                </c:pt>
                <c:pt idx="1">
                  <c:v>8.2</c:v>
                </c:pt>
                <c:pt idx="2">
                  <c:v>8.7</c:v>
                </c:pt>
                <c:pt idx="3">
                  <c:v>3.19</c:v>
                </c:pt>
                <c:pt idx="4">
                  <c:v>6.6</c:v>
                </c:pt>
              </c:numCache>
            </c:numRef>
          </c:val>
        </c:ser>
        <c:dLbls>
          <c:showLegendKey val="0"/>
          <c:showVal val="0"/>
          <c:showCatName val="0"/>
          <c:showSerName val="0"/>
          <c:showPercent val="0"/>
          <c:showBubbleSize val="0"/>
        </c:dLbls>
        <c:gapWidth val="40"/>
        <c:overlap val="-10"/>
        <c:axId val="2098870680"/>
        <c:axId val="2098327096"/>
      </c:barChart>
      <c:catAx>
        <c:axId val="2098870680"/>
        <c:scaling>
          <c:orientation val="maxMin"/>
        </c:scaling>
        <c:delete val="1"/>
        <c:axPos val="l"/>
        <c:numFmt formatCode="General" sourceLinked="0"/>
        <c:majorTickMark val="none"/>
        <c:minorTickMark val="none"/>
        <c:tickLblPos val="nextTo"/>
        <c:crossAx val="2098327096"/>
        <c:crosses val="autoZero"/>
        <c:auto val="1"/>
        <c:lblAlgn val="ctr"/>
        <c:lblOffset val="100"/>
        <c:noMultiLvlLbl val="1"/>
      </c:catAx>
      <c:valAx>
        <c:axId val="2098327096"/>
        <c:scaling>
          <c:orientation val="minMax"/>
        </c:scaling>
        <c:delete val="0"/>
        <c:axPos val="t"/>
        <c:majorGridlines>
          <c:spPr>
            <a:ln w="12700" cap="flat">
              <a:solidFill>
                <a:srgbClr val="B3B3B3"/>
              </a:solidFill>
              <a:custDash>
                <a:ds d="200000" sp="200000"/>
              </a:custDash>
              <a:miter lim="400000"/>
            </a:ln>
          </c:spPr>
        </c:majorGridlines>
        <c:numFmt formatCode="General" sourceLinked="0"/>
        <c:majorTickMark val="none"/>
        <c:minorTickMark val="none"/>
        <c:tickLblPos val="high"/>
        <c:spPr>
          <a:ln w="12700" cap="flat">
            <a:noFill/>
            <a:prstDash val="solid"/>
            <a:miter lim="400000"/>
          </a:ln>
        </c:spPr>
        <c:txPr>
          <a:bodyPr rot="0"/>
          <a:lstStyle/>
          <a:p>
            <a:pPr lvl="0">
              <a:defRPr sz="1800" b="0" i="0" u="none" strike="noStrike">
                <a:solidFill>
                  <a:srgbClr val="D9D9D9"/>
                </a:solidFill>
                <a:effectLst/>
                <a:latin typeface="Helvetica Light"/>
              </a:defRPr>
            </a:pPr>
            <a:endParaRPr lang="en-US"/>
          </a:p>
        </c:txPr>
        <c:crossAx val="2098870680"/>
        <c:crosses val="autoZero"/>
        <c:crossBetween val="between"/>
        <c:majorUnit val="3.25"/>
        <c:minorUnit val="1.625"/>
      </c:valAx>
      <c:spPr>
        <a:noFill/>
        <a:ln w="12700" cap="flat">
          <a:noFill/>
          <a:miter lim="400000"/>
        </a:ln>
        <a:effectLst/>
      </c:spPr>
    </c:plotArea>
    <c:plotVisOnly val="1"/>
    <c:dispBlanksAs val="gap"/>
    <c:showDLblsOverMax val="1"/>
  </c:chart>
  <c:spPr>
    <a:noFill/>
    <a:ln>
      <a:noFill/>
    </a:ln>
    <a:effectLst/>
  </c:sp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B8A6F38-38DF-DE40-AB66-462ED217F8DB}" type="datetimeFigureOut">
              <a:rPr lang="en-US" smtClean="0"/>
              <a:t>8/15/16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DFB6B83-2671-7D4F-84D0-2C2B1277B73F}" type="slidenum">
              <a:rPr lang="en-US" smtClean="0"/>
              <a:t>‹#›</a:t>
            </a:fld>
            <a:endParaRPr lang="en-US"/>
          </a:p>
        </p:txBody>
      </p:sp>
    </p:spTree>
    <p:extLst>
      <p:ext uri="{BB962C8B-B14F-4D97-AF65-F5344CB8AC3E}">
        <p14:creationId xmlns:p14="http://schemas.microsoft.com/office/powerpoint/2010/main" val="35598050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72AF78E-2479-8240-A539-D96ACB7BCA91}" type="datetimeFigureOut">
              <a:rPr lang="en-US" smtClean="0"/>
              <a:t>8/15/16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EDBE90-FDBE-A44D-9062-5A5D1585D5B8}" type="slidenum">
              <a:rPr lang="en-US" smtClean="0"/>
              <a:t>‹#›</a:t>
            </a:fld>
            <a:endParaRPr lang="en-US"/>
          </a:p>
        </p:txBody>
      </p:sp>
    </p:spTree>
    <p:extLst>
      <p:ext uri="{BB962C8B-B14F-4D97-AF65-F5344CB8AC3E}">
        <p14:creationId xmlns:p14="http://schemas.microsoft.com/office/powerpoint/2010/main" val="4269099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rtl="0">
              <a:spcBef>
                <a:spcPts val="0"/>
              </a:spcBef>
              <a:buClr>
                <a:schemeClr val="dk1"/>
              </a:buClr>
              <a:buSzPct val="25000"/>
              <a:buFont typeface="Arial"/>
              <a:buNone/>
            </a:pPr>
            <a:r>
              <a:rPr lang="en-US" sz="1200" b="0" i="0" u="none" strike="noStrike" cap="none" baseline="0" dirty="0" smtClean="0">
                <a:solidFill>
                  <a:schemeClr val="dk1"/>
                </a:solidFill>
                <a:latin typeface="Verdana"/>
                <a:ea typeface="Verdana"/>
                <a:cs typeface="Verdana"/>
                <a:sym typeface="Verdana"/>
              </a:rPr>
              <a:t>I want to talk to you about cloud native applications, </a:t>
            </a:r>
            <a:r>
              <a:rPr lang="en-US" sz="1200" b="0" i="0" u="none" strike="noStrike" cap="none" baseline="0" dirty="0" err="1" smtClean="0">
                <a:solidFill>
                  <a:schemeClr val="dk1"/>
                </a:solidFill>
                <a:latin typeface="Verdana"/>
                <a:ea typeface="Verdana"/>
                <a:cs typeface="Verdana"/>
                <a:sym typeface="Verdana"/>
              </a:rPr>
              <a:t>DevOps</a:t>
            </a:r>
            <a:r>
              <a:rPr lang="en-US" sz="1200" b="0" i="0" u="none" strike="noStrike" cap="none" baseline="0" dirty="0" smtClean="0">
                <a:solidFill>
                  <a:schemeClr val="dk1"/>
                </a:solidFill>
                <a:latin typeface="Verdana"/>
                <a:ea typeface="Verdana"/>
                <a:cs typeface="Verdana"/>
                <a:sym typeface="Verdana"/>
              </a:rPr>
              <a:t>, </a:t>
            </a:r>
            <a:r>
              <a:rPr lang="en-US" sz="1200" b="0" i="0" u="none" strike="noStrike" cap="none" baseline="0" dirty="0" err="1" smtClean="0">
                <a:solidFill>
                  <a:schemeClr val="dk1"/>
                </a:solidFill>
                <a:latin typeface="Verdana"/>
                <a:ea typeface="Verdana"/>
                <a:cs typeface="Verdana"/>
                <a:sym typeface="Verdana"/>
              </a:rPr>
              <a:t>microservices</a:t>
            </a:r>
            <a:r>
              <a:rPr lang="en-US" sz="1200" b="0" i="0" u="none" strike="noStrike" cap="none" baseline="0" dirty="0" smtClean="0">
                <a:solidFill>
                  <a:schemeClr val="dk1"/>
                </a:solidFill>
                <a:latin typeface="Verdana"/>
                <a:ea typeface="Verdana"/>
                <a:cs typeface="Verdana"/>
                <a:sym typeface="Verdana"/>
              </a:rPr>
              <a:t> and the processes &amp; platforms for bringing them to production</a:t>
            </a:r>
          </a:p>
          <a:p>
            <a:pPr marL="0" marR="0" lvl="0" indent="0" algn="l" rtl="0">
              <a:spcBef>
                <a:spcPts val="1200"/>
              </a:spcBef>
              <a:buClr>
                <a:schemeClr val="dk1"/>
              </a:buClr>
              <a:buSzPct val="25000"/>
              <a:buFont typeface="Arial"/>
              <a:buNone/>
            </a:pPr>
            <a:endParaRPr lang="en-US" sz="1200" b="0" i="0" u="none" strike="noStrike" cap="none" baseline="0" dirty="0">
              <a:solidFill>
                <a:schemeClr val="dk1"/>
              </a:solidFill>
              <a:latin typeface="Verdana"/>
              <a:ea typeface="Verdana"/>
              <a:cs typeface="Verdana"/>
              <a:sym typeface="Verdana"/>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58">
              <a:defRPr/>
            </a:pPr>
            <a:r>
              <a:rPr lang="en-US" dirty="0"/>
              <a:t>Now, you might have seen some version of the story where several Silicon Valley companies are disrupting traditional industries and creating tremendous value. </a:t>
            </a:r>
          </a:p>
          <a:p>
            <a:pPr defTabSz="457158">
              <a:defRPr/>
            </a:pPr>
            <a:endParaRPr lang="en-US" dirty="0"/>
          </a:p>
          <a:p>
            <a:pPr defTabSz="457158">
              <a:defRPr/>
            </a:pPr>
            <a:r>
              <a:rPr lang="en-US" dirty="0" err="1"/>
              <a:t>Uber</a:t>
            </a:r>
            <a:r>
              <a:rPr lang="en-US" dirty="0"/>
              <a:t> has no cars, </a:t>
            </a:r>
            <a:r>
              <a:rPr lang="en-US" dirty="0" err="1"/>
              <a:t>AirBnB</a:t>
            </a:r>
            <a:r>
              <a:rPr lang="en-US" dirty="0"/>
              <a:t> owns no real estate,  Facebook doesn’t generate content and Amazon has no retail stores. This is all based on software. And that’s really a great </a:t>
            </a:r>
            <a:r>
              <a:rPr lang="en-US" dirty="0" smtClean="0"/>
              <a:t>story</a:t>
            </a:r>
          </a:p>
          <a:p>
            <a:pPr defTabSz="457158">
              <a:defRPr/>
            </a:pPr>
            <a:endParaRPr lang="en-US" dirty="0" smtClean="0"/>
          </a:p>
          <a:p>
            <a:pPr defTabSz="457158">
              <a:defRPr/>
            </a:pPr>
            <a:r>
              <a:rPr lang="en-US" dirty="0" smtClean="0"/>
              <a:t>To be honest, the only companies on this slide I have never used myself are a Tesla, and a Nest,</a:t>
            </a:r>
            <a:r>
              <a:rPr lang="en-US" baseline="0" dirty="0" smtClean="0"/>
              <a:t> however the ones I do use have saved me </a:t>
            </a:r>
            <a:r>
              <a:rPr lang="en-US" baseline="0" dirty="0" err="1" smtClean="0"/>
              <a:t>alot</a:t>
            </a:r>
            <a:r>
              <a:rPr lang="en-US" baseline="0" dirty="0" smtClean="0"/>
              <a:t> of money.  How can a business offer a better service, faster, and cheaper for themselves, and me?  The key is agility.</a:t>
            </a:r>
          </a:p>
          <a:p>
            <a:pPr defTabSz="457158">
              <a:defRPr/>
            </a:pPr>
            <a:endParaRPr lang="en-US" baseline="0" dirty="0" smtClean="0"/>
          </a:p>
          <a:p>
            <a:pPr defTabSz="457158">
              <a:defRPr/>
            </a:pPr>
            <a:r>
              <a:rPr lang="en-US" baseline="0" dirty="0" smtClean="0"/>
              <a:t>--</a:t>
            </a:r>
          </a:p>
          <a:p>
            <a:pPr defTabSz="457158">
              <a:defRPr/>
            </a:pPr>
            <a:r>
              <a:rPr lang="en-US" baseline="0" dirty="0" smtClean="0"/>
              <a:t>The first law of disruption?  Disruption is inevitable. However it is avoidable!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BEDBE90-FDBE-A44D-9062-5A5D1585D5B8}" type="slidenum">
              <a:rPr lang="en-US" smtClean="0">
                <a:solidFill>
                  <a:prstClr val="black"/>
                </a:solidFill>
                <a:latin typeface="Calibri"/>
              </a:rPr>
              <a:pPr/>
              <a:t>10</a:t>
            </a:fld>
            <a:endParaRPr lang="en-US">
              <a:solidFill>
                <a:prstClr val="black"/>
              </a:solidFill>
              <a:latin typeface="Calibri"/>
            </a:endParaRPr>
          </a:p>
        </p:txBody>
      </p:sp>
    </p:spTree>
    <p:extLst>
      <p:ext uri="{BB962C8B-B14F-4D97-AF65-F5344CB8AC3E}">
        <p14:creationId xmlns:p14="http://schemas.microsoft.com/office/powerpoint/2010/main" val="162556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58">
              <a:defRPr/>
            </a:pPr>
            <a:r>
              <a:rPr lang="en-US" dirty="0"/>
              <a:t>However, we don’t hear as much about the as the massive enterprise revolution at play.</a:t>
            </a:r>
          </a:p>
          <a:p>
            <a:pPr defTabSz="457158">
              <a:defRPr/>
            </a:pPr>
            <a:endParaRPr lang="en-US" dirty="0"/>
          </a:p>
          <a:p>
            <a:pPr defTabSz="457158">
              <a:defRPr/>
            </a:pPr>
            <a:r>
              <a:rPr lang="en-US" dirty="0"/>
              <a:t>These are brick and mortar, solid revenue generating, dividend paying companies that are all adopting Pivotal Cloud Foundry and changing the way they build and deploy software.</a:t>
            </a:r>
          </a:p>
          <a:p>
            <a:pPr defTabSz="457158">
              <a:defRPr/>
            </a:pPr>
            <a:endParaRPr lang="en-US" dirty="0"/>
          </a:p>
          <a:p>
            <a:pPr defTabSz="457158">
              <a:defRPr/>
            </a:pPr>
            <a:endParaRPr lang="en-US" dirty="0"/>
          </a:p>
          <a:p>
            <a:pPr defTabSz="457158">
              <a:defRPr/>
            </a:pPr>
            <a:endParaRPr lang="en-US" dirty="0"/>
          </a:p>
          <a:p>
            <a:pPr defTabSz="457158">
              <a:defRPr/>
            </a:pP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BEDBE90-FDBE-A44D-9062-5A5D1585D5B8}" type="slidenum">
              <a:rPr lang="en-US" smtClean="0">
                <a:solidFill>
                  <a:prstClr val="black"/>
                </a:solidFill>
                <a:latin typeface="Calibri"/>
              </a:rPr>
              <a:pPr/>
              <a:t>11</a:t>
            </a:fld>
            <a:endParaRPr lang="en-US">
              <a:solidFill>
                <a:prstClr val="black"/>
              </a:solidFill>
              <a:latin typeface="Calibri"/>
            </a:endParaRPr>
          </a:p>
        </p:txBody>
      </p:sp>
    </p:spTree>
    <p:extLst>
      <p:ext uri="{BB962C8B-B14F-4D97-AF65-F5344CB8AC3E}">
        <p14:creationId xmlns:p14="http://schemas.microsoft.com/office/powerpoint/2010/main" val="3863827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58">
              <a:defRPr/>
            </a:pPr>
            <a:r>
              <a:rPr lang="en-US" dirty="0"/>
              <a:t>Speak to each of the companies</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BEDBE90-FDBE-A44D-9062-5A5D1585D5B8}" type="slidenum">
              <a:rPr lang="en-US" smtClean="0">
                <a:solidFill>
                  <a:prstClr val="black"/>
                </a:solidFill>
                <a:latin typeface="Calibri"/>
              </a:rPr>
              <a:pPr/>
              <a:t>12</a:t>
            </a:fld>
            <a:endParaRPr lang="en-US">
              <a:solidFill>
                <a:prstClr val="black"/>
              </a:solidFill>
              <a:latin typeface="Calibri"/>
            </a:endParaRPr>
          </a:p>
        </p:txBody>
      </p:sp>
    </p:spTree>
    <p:extLst>
      <p:ext uri="{BB962C8B-B14F-4D97-AF65-F5344CB8AC3E}">
        <p14:creationId xmlns:p14="http://schemas.microsoft.com/office/powerpoint/2010/main" val="11668982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is changing industries but software itself is changing.  You hear a lot about buzz-words and new technologies coming to play with ideas such as Microservices, DevOps, Continuous Delivery and of Containerization of workloads made popular by </a:t>
            </a:r>
            <a:r>
              <a:rPr lang="en-US" dirty="0" err="1" smtClean="0"/>
              <a:t>Docker</a:t>
            </a:r>
            <a:r>
              <a:rPr lang="en-US" dirty="0" smtClean="0"/>
              <a:t>.  </a:t>
            </a:r>
          </a:p>
          <a:p>
            <a:endParaRPr lang="en-US" dirty="0" smtClean="0"/>
          </a:p>
          <a:p>
            <a:r>
              <a:rPr lang="en-US" dirty="0" smtClean="0"/>
              <a:t>Being</a:t>
            </a:r>
            <a:r>
              <a:rPr lang="en-US" baseline="0" dirty="0" smtClean="0"/>
              <a:t> a modern developer is challenging because it requires constantly updating ones knowledge and skills, but its also so exciting, because never before have we been able to get into the flow with less technical roadblocks.</a:t>
            </a:r>
          </a:p>
          <a:p>
            <a:endParaRPr lang="en-US" baseline="0" dirty="0" smtClean="0"/>
          </a:p>
          <a:p>
            <a:r>
              <a:rPr lang="en-US" baseline="0" dirty="0" smtClean="0"/>
              <a:t>By the end of today, </a:t>
            </a:r>
            <a:r>
              <a:rPr lang="en-US" baseline="0" dirty="0" err="1" smtClean="0"/>
              <a:t>youll</a:t>
            </a:r>
            <a:r>
              <a:rPr lang="en-US" baseline="0" dirty="0" smtClean="0"/>
              <a:t> be fluent in all these technologies.</a:t>
            </a:r>
            <a:endParaRPr lang="en-US" dirty="0"/>
          </a:p>
          <a:p>
            <a:endParaRPr lang="en-US" i="1"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BEDBE90-FDBE-A44D-9062-5A5D1585D5B8}" type="slidenum">
              <a:rPr lang="en-US" smtClean="0">
                <a:solidFill>
                  <a:prstClr val="black"/>
                </a:solidFill>
                <a:latin typeface="Calibri"/>
              </a:rPr>
              <a:pPr/>
              <a:t>13</a:t>
            </a:fld>
            <a:endParaRPr lang="en-US">
              <a:solidFill>
                <a:prstClr val="black"/>
              </a:solidFill>
              <a:latin typeface="Calibri"/>
            </a:endParaRPr>
          </a:p>
        </p:txBody>
      </p:sp>
    </p:spTree>
    <p:extLst>
      <p:ext uri="{BB962C8B-B14F-4D97-AF65-F5344CB8AC3E}">
        <p14:creationId xmlns:p14="http://schemas.microsoft.com/office/powerpoint/2010/main" val="2361776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solidFill>
                  <a:prstClr val="black"/>
                </a:solidFill>
                <a:latin typeface="Calibri"/>
              </a:rPr>
              <a:pPr/>
              <a:t>14</a:t>
            </a:fld>
            <a:endParaRPr lang="en-US">
              <a:solidFill>
                <a:prstClr val="black"/>
              </a:solidFill>
              <a:latin typeface="Calibri"/>
            </a:endParaRPr>
          </a:p>
        </p:txBody>
      </p:sp>
    </p:spTree>
    <p:extLst>
      <p:ext uri="{BB962C8B-B14F-4D97-AF65-F5344CB8AC3E}">
        <p14:creationId xmlns:p14="http://schemas.microsoft.com/office/powerpoint/2010/main" val="2481978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3" name="Shape 8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Mention</a:t>
            </a:r>
            <a:r>
              <a:rPr lang="en-US" baseline="0" dirty="0" smtClean="0">
                <a:solidFill>
                  <a:schemeClr val="dk1"/>
                </a:solidFill>
              </a:rPr>
              <a:t> the opinionated platform.</a:t>
            </a:r>
          </a:p>
          <a:p>
            <a:pPr>
              <a:spcBef>
                <a:spcPts val="0"/>
              </a:spcBef>
              <a:buNone/>
            </a:pPr>
            <a:endParaRPr lang="en-US" baseline="0" dirty="0" smtClean="0">
              <a:solidFill>
                <a:schemeClr val="dk1"/>
              </a:solidFill>
            </a:endParaRPr>
          </a:p>
          <a:p>
            <a:pPr>
              <a:spcBef>
                <a:spcPts val="0"/>
              </a:spcBef>
              <a:buNone/>
            </a:pPr>
            <a:r>
              <a:rPr lang="en-US" baseline="0" dirty="0" smtClean="0">
                <a:solidFill>
                  <a:schemeClr val="dk1"/>
                </a:solidFill>
              </a:rPr>
              <a:t>Structured </a:t>
            </a:r>
            <a:r>
              <a:rPr lang="en-US" baseline="0" dirty="0" err="1" smtClean="0">
                <a:solidFill>
                  <a:schemeClr val="dk1"/>
                </a:solidFill>
              </a:rPr>
              <a:t>vs</a:t>
            </a:r>
            <a:r>
              <a:rPr lang="en-US" baseline="0" dirty="0" smtClean="0">
                <a:solidFill>
                  <a:schemeClr val="dk1"/>
                </a:solidFill>
              </a:rPr>
              <a:t> Unstructured.</a:t>
            </a:r>
          </a:p>
          <a:p>
            <a:pPr>
              <a:spcBef>
                <a:spcPts val="0"/>
              </a:spcBef>
              <a:buNone/>
            </a:pPr>
            <a:endParaRPr lang="en-US" baseline="0" dirty="0" smtClean="0">
              <a:solidFill>
                <a:schemeClr val="dk1"/>
              </a:solidFill>
            </a:endParaRPr>
          </a:p>
          <a:p>
            <a:pPr>
              <a:spcBef>
                <a:spcPts val="0"/>
              </a:spcBef>
              <a:buNone/>
            </a:pPr>
            <a:r>
              <a:rPr lang="en-US" baseline="0" dirty="0" smtClean="0">
                <a:solidFill>
                  <a:schemeClr val="dk1"/>
                </a:solidFill>
              </a:rPr>
              <a:t>The word platform is thrown around </a:t>
            </a:r>
            <a:r>
              <a:rPr lang="en-US" baseline="0" dirty="0" err="1" smtClean="0">
                <a:solidFill>
                  <a:schemeClr val="dk1"/>
                </a:solidFill>
              </a:rPr>
              <a:t>alot</a:t>
            </a:r>
            <a:r>
              <a:rPr lang="en-US" baseline="0" dirty="0" smtClean="0">
                <a:solidFill>
                  <a:schemeClr val="dk1"/>
                </a:solidFill>
              </a:rPr>
              <a:t> these days.  You’ve probably heard the word </a:t>
            </a:r>
            <a:r>
              <a:rPr lang="en-US" baseline="0" dirty="0" err="1" smtClean="0">
                <a:solidFill>
                  <a:schemeClr val="dk1"/>
                </a:solidFill>
              </a:rPr>
              <a:t>PaaS</a:t>
            </a:r>
            <a:r>
              <a:rPr lang="en-US" baseline="0" dirty="0" smtClean="0">
                <a:solidFill>
                  <a:schemeClr val="dk1"/>
                </a:solidFill>
              </a:rPr>
              <a:t> a few times already – its become the word of the year already.  However, lets make a distinction, structured platforms </a:t>
            </a:r>
            <a:r>
              <a:rPr lang="en-US" baseline="0" dirty="0" err="1" smtClean="0">
                <a:solidFill>
                  <a:schemeClr val="dk1"/>
                </a:solidFill>
              </a:rPr>
              <a:t>vs</a:t>
            </a:r>
            <a:r>
              <a:rPr lang="en-US" baseline="0" dirty="0" smtClean="0">
                <a:solidFill>
                  <a:schemeClr val="dk1"/>
                </a:solidFill>
              </a:rPr>
              <a:t> unstructured platforms.  </a:t>
            </a:r>
            <a:endParaRPr lang="en" dirty="0">
              <a:solidFill>
                <a:schemeClr val="dk1"/>
              </a:solidFill>
            </a:endParaRPr>
          </a:p>
        </p:txBody>
      </p:sp>
    </p:spTree>
    <p:extLst>
      <p:ext uri="{BB962C8B-B14F-4D97-AF65-F5344CB8AC3E}">
        <p14:creationId xmlns:p14="http://schemas.microsoft.com/office/powerpoint/2010/main" val="18856168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4" name="Shape 12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r>
              <a:rPr lang="en-US" baseline="0" dirty="0" smtClean="0"/>
              <a:t>So where is T-Mobile in this picture?</a:t>
            </a:r>
          </a:p>
          <a:p>
            <a:endParaRPr lang="en-US" baseline="0" dirty="0" smtClean="0"/>
          </a:p>
          <a:p>
            <a:r>
              <a:rPr lang="en-US" baseline="0" dirty="0" smtClean="0"/>
              <a:t>We’ll get into cloud native later, but at a high level its the architecture purpose built to run applications in the cloud, at enterprise scale.  To do that, we must automate all the </a:t>
            </a:r>
            <a:r>
              <a:rPr lang="en-US" baseline="0" dirty="0" err="1" smtClean="0"/>
              <a:t>repetive</a:t>
            </a:r>
            <a:r>
              <a:rPr lang="en-US" baseline="0" dirty="0" smtClean="0"/>
              <a:t> tasks.  This is the entire stack, up to the point of an individual key stroke, and bits of data used and consumed by an app.  Only when the developer is free to only think of code, i.e. the business problem, will full value to the business be realized.</a:t>
            </a:r>
          </a:p>
        </p:txBody>
      </p:sp>
    </p:spTree>
    <p:extLst>
      <p:ext uri="{BB962C8B-B14F-4D97-AF65-F5344CB8AC3E}">
        <p14:creationId xmlns:p14="http://schemas.microsoft.com/office/powerpoint/2010/main" val="3677311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Scale Demo – its</a:t>
            </a:r>
            <a:r>
              <a:rPr lang="en-US" sz="1400" baseline="0" dirty="0" smtClean="0"/>
              <a:t> the fastest to stage</a:t>
            </a:r>
          </a:p>
          <a:p>
            <a:endParaRPr lang="en-US" sz="1400" dirty="0" smtClean="0"/>
          </a:p>
          <a:p>
            <a:r>
              <a:rPr lang="en-US" sz="1400" dirty="0" smtClean="0"/>
              <a:t>Do not go </a:t>
            </a:r>
            <a:r>
              <a:rPr lang="en-US" sz="1400" baseline="0" dirty="0" smtClean="0"/>
              <a:t>too deep into all the features if PCF. </a:t>
            </a:r>
          </a:p>
          <a:p>
            <a:r>
              <a:rPr lang="en-US" sz="1400" baseline="0" dirty="0" smtClean="0"/>
              <a:t>Session 2 will cover Org, Space, </a:t>
            </a:r>
            <a:r>
              <a:rPr lang="en-US" sz="1400" baseline="0" dirty="0" err="1" smtClean="0"/>
              <a:t>buildpacks</a:t>
            </a:r>
            <a:r>
              <a:rPr lang="en-US" sz="1400" baseline="0" dirty="0" smtClean="0"/>
              <a:t>, Containers, Scaling, </a:t>
            </a:r>
            <a:r>
              <a:rPr lang="en-US" sz="1400" baseline="0" dirty="0" err="1" smtClean="0"/>
              <a:t>etc</a:t>
            </a:r>
            <a:endParaRPr lang="en-US" sz="1400" baseline="0" dirty="0" smtClean="0"/>
          </a:p>
          <a:p>
            <a:r>
              <a:rPr lang="en-US" sz="1400" baseline="0" dirty="0" smtClean="0"/>
              <a:t>If this needs to be a full demo because stakeholders in the room, make sure not to talk too much to leave little time for the Labs, OK to </a:t>
            </a:r>
            <a:r>
              <a:rPr lang="en-US" sz="1400" baseline="0" dirty="0" err="1" smtClean="0"/>
              <a:t>deferr</a:t>
            </a:r>
            <a:r>
              <a:rPr lang="en-US" sz="1400" baseline="0" dirty="0" smtClean="0"/>
              <a:t> questions to the next Session on Arch and if the student is going to be in the lab for the rest of the workshop.</a:t>
            </a:r>
          </a:p>
          <a:p>
            <a:endParaRPr lang="en-US" sz="1400" baseline="0" dirty="0" smtClean="0"/>
          </a:p>
          <a:p>
            <a:endParaRPr lang="en-US" sz="1400" baseline="0" dirty="0" smtClean="0"/>
          </a:p>
          <a:p>
            <a:endParaRPr lang="en-US" sz="1400" baseline="0" dirty="0" smtClean="0"/>
          </a:p>
          <a:p>
            <a:endParaRPr lang="en-US" sz="1400" baseline="0" dirty="0" smtClean="0"/>
          </a:p>
          <a:p>
            <a:endParaRPr lang="en-US" sz="1400" baseline="0" dirty="0" smtClean="0"/>
          </a:p>
          <a:p>
            <a:endParaRPr lang="en-US" sz="1400" baseline="0" dirty="0" smtClean="0"/>
          </a:p>
          <a:p>
            <a:endParaRPr lang="en-US" sz="1400" baseline="0" dirty="0" smtClean="0"/>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At Pivotal, </a:t>
            </a:r>
            <a:r>
              <a:rPr lang="en-US" sz="1800" baseline="0" dirty="0" smtClean="0"/>
              <a:t>we believe </a:t>
            </a:r>
            <a:r>
              <a:rPr lang="en-US" sz="1800" kern="0" dirty="0" smtClean="0">
                <a:solidFill>
                  <a:srgbClr val="FFFFFF"/>
                </a:solidFill>
                <a:latin typeface="Arial"/>
                <a:ea typeface="Arial"/>
                <a:cs typeface="Arial"/>
                <a:sym typeface="Arial"/>
                <a:rtl val="0"/>
              </a:rPr>
              <a:t>Transforming how the world builds software</a:t>
            </a:r>
            <a:r>
              <a:rPr lang="en-US" sz="1800" kern="0" baseline="0" dirty="0" smtClean="0">
                <a:solidFill>
                  <a:srgbClr val="FFFFFF"/>
                </a:solidFill>
                <a:latin typeface="Arial"/>
                <a:ea typeface="Arial"/>
                <a:cs typeface="Arial"/>
                <a:sym typeface="Arial"/>
                <a:rtl val="0"/>
              </a:rPr>
              <a:t> </a:t>
            </a:r>
            <a:r>
              <a:rPr lang="en-US" sz="1800" kern="0" dirty="0" smtClean="0">
                <a:solidFill>
                  <a:srgbClr val="FFFFFF"/>
                </a:solidFill>
                <a:latin typeface="Arial"/>
                <a:ea typeface="Arial"/>
                <a:cs typeface="Arial"/>
                <a:sym typeface="Arial"/>
                <a:rtl val="0"/>
              </a:rPr>
              <a:t>will shape the future.</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kern="0" dirty="0" smtClean="0">
                <a:solidFill>
                  <a:srgbClr val="FFFFFF"/>
                </a:solidFill>
                <a:latin typeface="Arial"/>
                <a:ea typeface="Arial"/>
                <a:cs typeface="Arial"/>
                <a:sym typeface="Arial"/>
                <a:rtl val="0"/>
              </a:rPr>
              <a:t>This is our core guiding principle that</a:t>
            </a:r>
            <a:r>
              <a:rPr lang="en-US" sz="1800" kern="0" baseline="0" dirty="0" smtClean="0">
                <a:solidFill>
                  <a:srgbClr val="FFFFFF"/>
                </a:solidFill>
                <a:latin typeface="Arial"/>
                <a:ea typeface="Arial"/>
                <a:cs typeface="Arial"/>
                <a:sym typeface="Arial"/>
                <a:rtl val="0"/>
              </a:rPr>
              <a:t> shapes our product and corporate strategy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kern="0" baseline="0" dirty="0" smtClean="0">
              <a:solidFill>
                <a:srgbClr val="FFFFFF"/>
              </a:solidFill>
              <a:latin typeface="Arial"/>
              <a:ea typeface="Arial"/>
              <a:cs typeface="Arial"/>
              <a:sym typeface="Arial"/>
              <a:rtl val="0"/>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800" kern="0" baseline="0" dirty="0" smtClean="0">
                <a:solidFill>
                  <a:srgbClr val="FFFFFF"/>
                </a:solidFill>
                <a:latin typeface="Arial"/>
                <a:ea typeface="Arial"/>
                <a:cs typeface="Arial"/>
                <a:sym typeface="Arial"/>
                <a:rtl val="0"/>
              </a:rPr>
              <a:t>But why change.  Why talk about change.</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kern="0" baseline="0" dirty="0" smtClean="0">
                <a:solidFill>
                  <a:srgbClr val="FFFFFF"/>
                </a:solidFill>
                <a:latin typeface="Arial"/>
                <a:ea typeface="Arial"/>
                <a:cs typeface="Arial"/>
                <a:sym typeface="Arial"/>
                <a:rtl val="0"/>
              </a:rPr>
              <a:t>Perfect storm</a:t>
            </a:r>
            <a:endParaRPr lang="en-US" sz="1800" kern="0" dirty="0" smtClean="0">
              <a:solidFill>
                <a:srgbClr val="FFFFFF"/>
              </a:solidFill>
              <a:latin typeface="Arial"/>
              <a:ea typeface="Arial"/>
              <a:cs typeface="Arial"/>
              <a:sym typeface="Arial"/>
              <a:rtl val="0"/>
            </a:endParaRPr>
          </a:p>
          <a:p>
            <a:endParaRPr lang="en-US" sz="1800" dirty="0"/>
          </a:p>
        </p:txBody>
      </p:sp>
      <p:sp>
        <p:nvSpPr>
          <p:cNvPr id="4" name="Slide Number Placeholder 3"/>
          <p:cNvSpPr>
            <a:spLocks noGrp="1"/>
          </p:cNvSpPr>
          <p:nvPr>
            <p:ph type="sldNum" sz="quarter" idx="10"/>
          </p:nvPr>
        </p:nvSpPr>
        <p:spPr/>
        <p:txBody>
          <a:bodyPr/>
          <a:lstStyle/>
          <a:p>
            <a:fld id="{9BEDBE90-FDBE-A44D-9062-5A5D1585D5B8}" type="slidenum">
              <a:rPr lang="en-US" smtClean="0"/>
              <a:t>2</a:t>
            </a:fld>
            <a:endParaRPr lang="en-US"/>
          </a:p>
        </p:txBody>
      </p:sp>
    </p:spTree>
    <p:extLst>
      <p:ext uri="{BB962C8B-B14F-4D97-AF65-F5344CB8AC3E}">
        <p14:creationId xmlns:p14="http://schemas.microsoft.com/office/powerpoint/2010/main" val="3863256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Upload the bits</a:t>
            </a:r>
          </a:p>
          <a:p>
            <a:r>
              <a:rPr lang="en-US" dirty="0" smtClean="0"/>
              <a:t>Stage: make a droplet</a:t>
            </a:r>
          </a:p>
          <a:p>
            <a:r>
              <a:rPr lang="en-US" dirty="0" smtClean="0"/>
              <a:t>Distribute:</a:t>
            </a:r>
            <a:r>
              <a:rPr lang="en-US" baseline="0" dirty="0" smtClean="0"/>
              <a:t> execute in containers</a:t>
            </a:r>
          </a:p>
          <a:p>
            <a:r>
              <a:rPr lang="en-US" baseline="0" dirty="0" smtClean="0"/>
              <a:t>Run: become routable</a:t>
            </a:r>
          </a:p>
          <a:p>
            <a:endParaRPr dirty="0"/>
          </a:p>
        </p:txBody>
      </p:sp>
      <p:sp>
        <p:nvSpPr>
          <p:cNvPr id="1045" name="Shape 104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Shape 1009"/>
          <p:cNvSpPr txBox="1">
            <a:spLocks noGrp="1"/>
          </p:cNvSpPr>
          <p:nvPr>
            <p:ph type="body" idx="1"/>
          </p:nvPr>
        </p:nvSpPr>
        <p:spPr>
          <a:xfrm>
            <a:off x="295171" y="2972431"/>
            <a:ext cx="6267659" cy="5793719"/>
          </a:xfrm>
          <a:prstGeom prst="rect">
            <a:avLst/>
          </a:prstGeom>
        </p:spPr>
        <p:txBody>
          <a:bodyPr lIns="90548" tIns="90548" rIns="90548" bIns="90548" anchor="t" anchorCtr="0">
            <a:noAutofit/>
          </a:bodyPr>
          <a:lstStyle/>
          <a:p>
            <a:endParaRPr dirty="0"/>
          </a:p>
        </p:txBody>
      </p:sp>
      <p:sp>
        <p:nvSpPr>
          <p:cNvPr id="1010" name="Shape 1010"/>
          <p:cNvSpPr>
            <a:spLocks noGrp="1" noRot="1" noChangeAspect="1"/>
          </p:cNvSpPr>
          <p:nvPr>
            <p:ph type="sldImg" idx="2"/>
          </p:nvPr>
        </p:nvSpPr>
        <p:spPr>
          <a:xfrm>
            <a:off x="1610876" y="686430"/>
            <a:ext cx="3692769" cy="208290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
        <p:nvSpPr>
          <p:cNvPr id="46083"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4" tIns="45712" rIns="91424" bIns="45712" numCol="1" anchorCtr="0" compatLnSpc="1">
            <a:prstTxWarp prst="textNoShape">
              <a:avLst/>
            </a:prstTxWarp>
          </a:bodyPr>
          <a:lstStyle>
            <a:lvl1pPr eaLnBrk="0" hangingPunct="0">
              <a:defRPr sz="2400">
                <a:solidFill>
                  <a:schemeClr val="tx1"/>
                </a:solidFill>
                <a:latin typeface="Lato" charset="0"/>
                <a:ea typeface="ＭＳ Ｐゴシック" charset="0"/>
                <a:cs typeface="ＭＳ Ｐゴシック" charset="0"/>
              </a:defRPr>
            </a:lvl1pPr>
            <a:lvl2pPr marL="742816" indent="-285699" eaLnBrk="0" hangingPunct="0">
              <a:defRPr sz="2400">
                <a:solidFill>
                  <a:schemeClr val="tx1"/>
                </a:solidFill>
                <a:latin typeface="Lato" charset="0"/>
                <a:ea typeface="ＭＳ Ｐゴシック" charset="0"/>
              </a:defRPr>
            </a:lvl2pPr>
            <a:lvl3pPr marL="1142794" indent="-228560" eaLnBrk="0" hangingPunct="0">
              <a:defRPr sz="2400">
                <a:solidFill>
                  <a:schemeClr val="tx1"/>
                </a:solidFill>
                <a:latin typeface="Lato" charset="0"/>
                <a:ea typeface="ＭＳ Ｐゴシック" charset="0"/>
              </a:defRPr>
            </a:lvl3pPr>
            <a:lvl4pPr marL="1599912" indent="-228560" eaLnBrk="0" hangingPunct="0">
              <a:defRPr sz="2400">
                <a:solidFill>
                  <a:schemeClr val="tx1"/>
                </a:solidFill>
                <a:latin typeface="Lato" charset="0"/>
                <a:ea typeface="ＭＳ Ｐゴシック" charset="0"/>
              </a:defRPr>
            </a:lvl4pPr>
            <a:lvl5pPr marL="2057029" indent="-228560" eaLnBrk="0" hangingPunct="0">
              <a:defRPr sz="2400">
                <a:solidFill>
                  <a:schemeClr val="tx1"/>
                </a:solidFill>
                <a:latin typeface="Lato" charset="0"/>
                <a:ea typeface="ＭＳ Ｐゴシック" charset="0"/>
              </a:defRPr>
            </a:lvl5pPr>
            <a:lvl6pPr marL="2514147" indent="-228560" eaLnBrk="0" fontAlgn="base" hangingPunct="0">
              <a:spcBef>
                <a:spcPct val="0"/>
              </a:spcBef>
              <a:spcAft>
                <a:spcPct val="0"/>
              </a:spcAft>
              <a:defRPr sz="2400">
                <a:solidFill>
                  <a:schemeClr val="tx1"/>
                </a:solidFill>
                <a:latin typeface="Lato" charset="0"/>
                <a:ea typeface="ＭＳ Ｐゴシック" charset="0"/>
              </a:defRPr>
            </a:lvl6pPr>
            <a:lvl7pPr marL="2971264" indent="-228560" eaLnBrk="0" fontAlgn="base" hangingPunct="0">
              <a:spcBef>
                <a:spcPct val="0"/>
              </a:spcBef>
              <a:spcAft>
                <a:spcPct val="0"/>
              </a:spcAft>
              <a:defRPr sz="2400">
                <a:solidFill>
                  <a:schemeClr val="tx1"/>
                </a:solidFill>
                <a:latin typeface="Lato" charset="0"/>
                <a:ea typeface="ＭＳ Ｐゴシック" charset="0"/>
              </a:defRPr>
            </a:lvl7pPr>
            <a:lvl8pPr marL="3428382" indent="-228560" eaLnBrk="0" fontAlgn="base" hangingPunct="0">
              <a:spcBef>
                <a:spcPct val="0"/>
              </a:spcBef>
              <a:spcAft>
                <a:spcPct val="0"/>
              </a:spcAft>
              <a:defRPr sz="2400">
                <a:solidFill>
                  <a:schemeClr val="tx1"/>
                </a:solidFill>
                <a:latin typeface="Lato" charset="0"/>
                <a:ea typeface="ＭＳ Ｐゴシック" charset="0"/>
              </a:defRPr>
            </a:lvl8pPr>
            <a:lvl9pPr marL="3885499" indent="-228560" eaLnBrk="0" fontAlgn="base" hangingPunct="0">
              <a:spcBef>
                <a:spcPct val="0"/>
              </a:spcBef>
              <a:spcAft>
                <a:spcPct val="0"/>
              </a:spcAft>
              <a:defRPr sz="2400">
                <a:solidFill>
                  <a:schemeClr val="tx1"/>
                </a:solidFill>
                <a:latin typeface="Lato" charset="0"/>
                <a:ea typeface="ＭＳ Ｐゴシック" charset="0"/>
              </a:defRPr>
            </a:lvl9pPr>
          </a:lstStyle>
          <a:p>
            <a:pPr eaLnBrk="1" hangingPunct="1"/>
            <a:fld id="{868EC486-81B6-104D-B094-73BBBB9253C6}" type="slidenum">
              <a:rPr lang="en-US" sz="1200">
                <a:solidFill>
                  <a:prstClr val="black"/>
                </a:solidFill>
                <a:latin typeface="Calibri" charset="0"/>
              </a:rPr>
              <a:pPr eaLnBrk="1" hangingPunct="1"/>
              <a:t>22</a:t>
            </a:fld>
            <a:endParaRPr lang="en-US" sz="1200">
              <a:solidFill>
                <a:prstClr val="black"/>
              </a:solidFill>
              <a:latin typeface="Calibri"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xfrm>
            <a:off x="1058863" y="685800"/>
            <a:ext cx="4740275" cy="2667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rPr>
              <a:t>Open source software offers true community-driven outcomes. Cloud Foundry Foundation has </a:t>
            </a:r>
            <a:r>
              <a:rPr lang="en-US" dirty="0" smtClean="0">
                <a:latin typeface="Calibri" charset="0"/>
              </a:rPr>
              <a:t>40+</a:t>
            </a:r>
            <a:r>
              <a:rPr lang="en-US" baseline="0" dirty="0" smtClean="0">
                <a:latin typeface="Calibri" charset="0"/>
              </a:rPr>
              <a:t> </a:t>
            </a:r>
            <a:r>
              <a:rPr lang="en-US" dirty="0" smtClean="0">
                <a:latin typeface="Calibri" charset="0"/>
              </a:rPr>
              <a:t>companies </a:t>
            </a:r>
            <a:r>
              <a:rPr lang="en-US" dirty="0">
                <a:latin typeface="Calibri" charset="0"/>
              </a:rPr>
              <a:t>that participate in the community with a vested interest in a platform that continues to grow and meet customer needs, now and in the future. </a:t>
            </a:r>
            <a:endParaRPr lang="en-US" dirty="0" smtClean="0">
              <a:latin typeface="Calibri" charset="0"/>
            </a:endParaRPr>
          </a:p>
          <a:p>
            <a:pPr eaLnBrk="1" hangingPunct="1">
              <a:spcBef>
                <a:spcPct val="0"/>
              </a:spcBef>
            </a:pPr>
            <a:endParaRPr lang="en-US" dirty="0">
              <a:latin typeface="Calibri" charset="0"/>
            </a:endParaRPr>
          </a:p>
        </p:txBody>
      </p:sp>
      <p:sp>
        <p:nvSpPr>
          <p:cNvPr id="25603"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4" tIns="45712" rIns="91424" bIns="45712"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883" indent="-285725" eaLnBrk="0" hangingPunct="0">
              <a:defRPr sz="2400">
                <a:solidFill>
                  <a:schemeClr val="tx1"/>
                </a:solidFill>
                <a:latin typeface="Calibri" charset="0"/>
                <a:ea typeface="ＭＳ Ｐゴシック" charset="0"/>
              </a:defRPr>
            </a:lvl2pPr>
            <a:lvl3pPr marL="1142897" indent="-228580" eaLnBrk="0" hangingPunct="0">
              <a:defRPr sz="2400">
                <a:solidFill>
                  <a:schemeClr val="tx1"/>
                </a:solidFill>
                <a:latin typeface="Calibri" charset="0"/>
                <a:ea typeface="ＭＳ Ｐゴシック" charset="0"/>
              </a:defRPr>
            </a:lvl3pPr>
            <a:lvl4pPr marL="1600056" indent="-228580" eaLnBrk="0" hangingPunct="0">
              <a:defRPr sz="2400">
                <a:solidFill>
                  <a:schemeClr val="tx1"/>
                </a:solidFill>
                <a:latin typeface="Calibri" charset="0"/>
                <a:ea typeface="ＭＳ Ｐゴシック" charset="0"/>
              </a:defRPr>
            </a:lvl4pPr>
            <a:lvl5pPr marL="2057214" indent="-228580" eaLnBrk="0" hangingPunct="0">
              <a:defRPr sz="2400">
                <a:solidFill>
                  <a:schemeClr val="tx1"/>
                </a:solidFill>
                <a:latin typeface="Calibri" charset="0"/>
                <a:ea typeface="ＭＳ Ｐゴシック" charset="0"/>
              </a:defRPr>
            </a:lvl5pPr>
            <a:lvl6pPr marL="2514373" indent="-228580" eaLnBrk="0" fontAlgn="base" hangingPunct="0">
              <a:spcBef>
                <a:spcPct val="0"/>
              </a:spcBef>
              <a:spcAft>
                <a:spcPct val="0"/>
              </a:spcAft>
              <a:defRPr sz="2400">
                <a:solidFill>
                  <a:schemeClr val="tx1"/>
                </a:solidFill>
                <a:latin typeface="Calibri" charset="0"/>
                <a:ea typeface="ＭＳ Ｐゴシック" charset="0"/>
              </a:defRPr>
            </a:lvl6pPr>
            <a:lvl7pPr marL="2971532" indent="-228580" eaLnBrk="0" fontAlgn="base" hangingPunct="0">
              <a:spcBef>
                <a:spcPct val="0"/>
              </a:spcBef>
              <a:spcAft>
                <a:spcPct val="0"/>
              </a:spcAft>
              <a:defRPr sz="2400">
                <a:solidFill>
                  <a:schemeClr val="tx1"/>
                </a:solidFill>
                <a:latin typeface="Calibri" charset="0"/>
                <a:ea typeface="ＭＳ Ｐゴシック" charset="0"/>
              </a:defRPr>
            </a:lvl7pPr>
            <a:lvl8pPr marL="3428691" indent="-228580" eaLnBrk="0" fontAlgn="base" hangingPunct="0">
              <a:spcBef>
                <a:spcPct val="0"/>
              </a:spcBef>
              <a:spcAft>
                <a:spcPct val="0"/>
              </a:spcAft>
              <a:defRPr sz="2400">
                <a:solidFill>
                  <a:schemeClr val="tx1"/>
                </a:solidFill>
                <a:latin typeface="Calibri" charset="0"/>
                <a:ea typeface="ＭＳ Ｐゴシック" charset="0"/>
              </a:defRPr>
            </a:lvl8pPr>
            <a:lvl9pPr marL="3885849" indent="-22858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endParaRPr lang="en-US"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36872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txBox="1">
            <a:spLocks noGrp="1"/>
          </p:cNvSpPr>
          <p:nvPr>
            <p:ph type="body" idx="1"/>
          </p:nvPr>
        </p:nvSpPr>
        <p:spPr>
          <a:xfrm>
            <a:off x="295171" y="2972430"/>
            <a:ext cx="6267560" cy="5793619"/>
          </a:xfrm>
          <a:prstGeom prst="rect">
            <a:avLst/>
          </a:prstGeom>
        </p:spPr>
        <p:txBody>
          <a:bodyPr lIns="90556" tIns="90556" rIns="90556" bIns="90556" anchor="t" anchorCtr="0">
            <a:noAutofit/>
          </a:bodyPr>
          <a:lstStyle/>
          <a:p>
            <a:pPr defTabSz="905713">
              <a:spcBef>
                <a:spcPts val="1189"/>
              </a:spcBef>
              <a:defRPr/>
            </a:pPr>
            <a:r>
              <a:rPr lang="en-US" dirty="0" smtClean="0"/>
              <a:t>Our</a:t>
            </a:r>
            <a:r>
              <a:rPr lang="en-US" baseline="0" dirty="0" smtClean="0"/>
              <a:t> company may be young, but the codebase has developed over many years. Many of the original developers are still at Pivotal.</a:t>
            </a:r>
          </a:p>
          <a:p>
            <a:pPr>
              <a:buClr>
                <a:schemeClr val="tx1"/>
              </a:buClr>
            </a:pPr>
            <a:r>
              <a:rPr lang="en-US" sz="1100" dirty="0">
                <a:latin typeface="Verdana" pitchFamily="34" charset="0"/>
                <a:cs typeface="Arial" pitchFamily="34" charset="0"/>
              </a:rPr>
              <a:t>Cloud Foundry Open source software provides the foundation for the Pivotal Cloud Foundry platform</a:t>
            </a:r>
            <a:r>
              <a:rPr lang="en-US" sz="1100" dirty="0">
                <a:solidFill>
                  <a:schemeClr val="bg2"/>
                </a:solidFill>
              </a:rPr>
              <a:t>. Commercial distribution provides enterprise services, support, docs, certs etc. </a:t>
            </a:r>
          </a:p>
          <a:p>
            <a:pPr defTabSz="905713">
              <a:spcBef>
                <a:spcPts val="1189"/>
              </a:spcBef>
              <a:defRPr/>
            </a:pPr>
            <a:endParaRPr lang="en-US" baseline="0" dirty="0" smtClean="0"/>
          </a:p>
          <a:p>
            <a:pPr defTabSz="905713">
              <a:spcBef>
                <a:spcPts val="1189"/>
              </a:spcBef>
              <a:defRPr/>
            </a:pPr>
            <a:r>
              <a:rPr lang="en-US" baseline="0" dirty="0" smtClean="0"/>
              <a:t>For more differences between </a:t>
            </a:r>
            <a:r>
              <a:rPr lang="en-US" baseline="0" dirty="0" err="1" smtClean="0"/>
              <a:t>Opensource</a:t>
            </a:r>
            <a:r>
              <a:rPr lang="en-US" baseline="0" dirty="0" smtClean="0"/>
              <a:t> and PCF: https://</a:t>
            </a:r>
            <a:r>
              <a:rPr lang="en-US" baseline="0" dirty="0" err="1" smtClean="0"/>
              <a:t>sites.google.com</a:t>
            </a:r>
            <a:r>
              <a:rPr lang="en-US" baseline="0" dirty="0" smtClean="0"/>
              <a:t>/a/</a:t>
            </a:r>
            <a:r>
              <a:rPr lang="en-US" baseline="0" dirty="0" err="1" smtClean="0"/>
              <a:t>pivotal.io</a:t>
            </a:r>
            <a:r>
              <a:rPr lang="en-US" baseline="0" dirty="0" smtClean="0"/>
              <a:t>/inside-pivotal-competitive-intelligence-page/</a:t>
            </a:r>
            <a:r>
              <a:rPr lang="en-US" baseline="0" dirty="0" err="1" smtClean="0"/>
              <a:t>oss</a:t>
            </a:r>
            <a:endParaRPr lang="en-US" baseline="0" dirty="0" smtClean="0"/>
          </a:p>
          <a:p>
            <a:endParaRPr lang="en-US" dirty="0"/>
          </a:p>
        </p:txBody>
      </p:sp>
      <p:sp>
        <p:nvSpPr>
          <p:cNvPr id="178" name="Shape 17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Tree>
    <p:extLst>
      <p:ext uri="{BB962C8B-B14F-4D97-AF65-F5344CB8AC3E}">
        <p14:creationId xmlns:p14="http://schemas.microsoft.com/office/powerpoint/2010/main" val="36858806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From Silicon Valley…</a:t>
            </a:r>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27</a:t>
            </a:fld>
            <a:endParaRPr lang="en-US"/>
          </a:p>
        </p:txBody>
      </p:sp>
    </p:spTree>
    <p:extLst>
      <p:ext uri="{BB962C8B-B14F-4D97-AF65-F5344CB8AC3E}">
        <p14:creationId xmlns:p14="http://schemas.microsoft.com/office/powerpoint/2010/main" val="30823444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endParaRPr lang="en-US" sz="1400" dirty="0"/>
          </a:p>
          <a:p>
            <a:r>
              <a:rPr lang="en-US" sz="1400" dirty="0"/>
              <a:t>(bold moves)</a:t>
            </a:r>
          </a:p>
          <a:p>
            <a:r>
              <a:rPr lang="en-US" sz="1400" dirty="0"/>
              <a:t>2015 – This is..</a:t>
            </a:r>
          </a:p>
          <a:p>
            <a:r>
              <a:rPr lang="en-US" sz="1400" dirty="0"/>
              <a:t>The year where we see a level of adoption of our products and services that propels us to becoming an </a:t>
            </a:r>
            <a:r>
              <a:rPr lang="en-US" sz="1400" dirty="0" err="1"/>
              <a:t>ipo</a:t>
            </a:r>
            <a:r>
              <a:rPr lang="en-US" sz="1400" dirty="0"/>
              <a:t>-worthy company</a:t>
            </a:r>
          </a:p>
          <a:p>
            <a:r>
              <a:rPr lang="en-US" sz="1400" dirty="0"/>
              <a:t>This </a:t>
            </a:r>
            <a:r>
              <a:rPr lang="en-US" sz="1400" dirty="0" err="1"/>
              <a:t>is..the</a:t>
            </a:r>
            <a:r>
              <a:rPr lang="en-US" sz="1400" dirty="0"/>
              <a:t> year where our great vision becomes a reality in production environments at the most important companies and organizations in the world.</a:t>
            </a:r>
          </a:p>
          <a:p>
            <a:r>
              <a:rPr lang="en-US" sz="1400" dirty="0"/>
              <a:t>This is the year that we show and teach our customers and partners the power and opportunity that building great software brings.</a:t>
            </a:r>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1"/>
            <a:ext cx="6267659" cy="5793719"/>
          </a:xfrm>
          <a:prstGeom prst="rect">
            <a:avLst/>
          </a:prstGeom>
        </p:spPr>
        <p:txBody>
          <a:bodyPr lIns="90548" tIns="90548" rIns="90548" bIns="90548" anchor="t" anchorCtr="0">
            <a:noAutofit/>
          </a:bodyPr>
          <a:lstStyle/>
          <a:p>
            <a:r>
              <a:rPr lang="en-US" dirty="0" smtClean="0"/>
              <a:t>I wanted to go over some of these emerging development models and </a:t>
            </a:r>
          </a:p>
          <a:p>
            <a:r>
              <a:rPr lang="en-US" dirty="0" smtClean="0"/>
              <a:t>how tech companies have been successful in moving to these highly </a:t>
            </a:r>
            <a:r>
              <a:rPr lang="en-US" baseline="0" dirty="0" err="1" smtClean="0"/>
              <a:t>composable</a:t>
            </a:r>
            <a:r>
              <a:rPr lang="en-US" baseline="0" dirty="0" smtClean="0"/>
              <a:t>, resilient application architectures that we’re referring to as cloud native applications.</a:t>
            </a:r>
          </a:p>
          <a:p>
            <a:r>
              <a:rPr lang="en-US" baseline="0" dirty="0" smtClean="0"/>
              <a:t>I want to show you what kind of platform tools the leading tech companies had to build.</a:t>
            </a:r>
          </a:p>
          <a:p>
            <a:r>
              <a:rPr lang="en-US" baseline="0" dirty="0" smtClean="0"/>
              <a:t>And how these new designs are really hitting a lot of enterprises, companies that don’t depend on software directly.</a:t>
            </a:r>
          </a:p>
          <a:p>
            <a:endParaRPr lang="en-US" baseline="0" dirty="0" smtClean="0"/>
          </a:p>
          <a:p>
            <a:r>
              <a:rPr lang="en-US" baseline="0" dirty="0" smtClean="0"/>
              <a:t>We also want to showcase how these projects work together with a demo of a microservice-based Java app, built with Spring Boot and Netflix OSS projects</a:t>
            </a:r>
          </a:p>
          <a:p>
            <a:r>
              <a:rPr lang="en-US" baseline="0" dirty="0" smtClean="0"/>
              <a:t>Before we turn it over to discussion</a:t>
            </a:r>
            <a:endParaRPr lang="en-US" dirty="0" smtClean="0"/>
          </a:p>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1"/>
            <a:ext cx="6267659" cy="5793719"/>
          </a:xfrm>
          <a:prstGeom prst="rect">
            <a:avLst/>
          </a:prstGeom>
        </p:spPr>
        <p:txBody>
          <a:bodyPr lIns="90548" tIns="90548" rIns="90548" bIns="90548" anchor="t" anchorCtr="0">
            <a:noAutofit/>
          </a:bodyPr>
          <a:lstStyle/>
          <a:p>
            <a:r>
              <a:rPr lang="en-US" dirty="0" smtClean="0"/>
              <a:t>Developers</a:t>
            </a:r>
            <a:r>
              <a:rPr lang="en-US" baseline="0" dirty="0" smtClean="0"/>
              <a:t> are the new kingmakers.</a:t>
            </a:r>
          </a:p>
          <a:p>
            <a:r>
              <a:rPr lang="en-US" baseline="0" dirty="0" smtClean="0"/>
              <a:t>Software is changing (perfect storm)</a:t>
            </a:r>
            <a:r>
              <a:rPr lang="is-IS" baseline="0" dirty="0" smtClean="0"/>
              <a:t>… yes it’s always changing but:</a:t>
            </a:r>
            <a:endParaRPr lang="en-US" baseline="0" dirty="0" smtClean="0"/>
          </a:p>
          <a:p>
            <a:pPr marL="171450" indent="-171450">
              <a:buFontTx/>
              <a:buChar char="-"/>
            </a:pPr>
            <a:r>
              <a:rPr lang="en-US" baseline="0" dirty="0" smtClean="0"/>
              <a:t>Mobile, always connected story (from starting w/ Call center agents)</a:t>
            </a:r>
          </a:p>
          <a:p>
            <a:pPr marL="171450" indent="-171450">
              <a:buFontTx/>
              <a:buChar char="-"/>
            </a:pPr>
            <a:r>
              <a:rPr lang="en-US" baseline="0" dirty="0" smtClean="0"/>
              <a:t>Mobile First</a:t>
            </a:r>
          </a:p>
          <a:p>
            <a:pPr marL="171450" indent="-171450">
              <a:buFontTx/>
              <a:buChar char="-"/>
            </a:pPr>
            <a:r>
              <a:rPr lang="en-US" baseline="0" dirty="0" smtClean="0"/>
              <a:t>Always connected</a:t>
            </a:r>
          </a:p>
          <a:p>
            <a:pPr marL="171450" indent="-171450">
              <a:buFontTx/>
              <a:buChar char="-"/>
            </a:pPr>
            <a:r>
              <a:rPr lang="en-US" baseline="0" dirty="0" smtClean="0"/>
              <a:t>No downtime</a:t>
            </a:r>
          </a:p>
          <a:p>
            <a:pPr marL="171450" indent="-171450">
              <a:buFontTx/>
              <a:buChar char="-"/>
            </a:pPr>
            <a:r>
              <a:rPr lang="en-US" baseline="0" dirty="0" smtClean="0"/>
              <a:t>Scale (huge number of users)</a:t>
            </a:r>
          </a:p>
          <a:p>
            <a:pPr marL="171450" indent="-171450">
              <a:buFontTx/>
              <a:buChar char="-"/>
            </a:pPr>
            <a:r>
              <a:rPr lang="en-US" baseline="0" dirty="0" smtClean="0"/>
              <a:t>Updates (once a month)</a:t>
            </a:r>
          </a:p>
          <a:p>
            <a:pPr marL="171450" indent="-171450">
              <a:buFontTx/>
              <a:buChar char="-"/>
            </a:pPr>
            <a:endParaRPr lang="en-US" baseline="0" dirty="0" smtClean="0"/>
          </a:p>
          <a:p>
            <a:pPr marL="0" indent="0">
              <a:buFontTx/>
              <a:buNone/>
            </a:pPr>
            <a:r>
              <a:rPr lang="en-US" baseline="0" dirty="0" smtClean="0"/>
              <a:t>3 key drivers</a:t>
            </a:r>
          </a:p>
          <a:p>
            <a:pPr marL="171450" indent="-171450">
              <a:buFontTx/>
              <a:buChar char="-"/>
            </a:pPr>
            <a:r>
              <a:rPr lang="en-US" baseline="0" dirty="0" smtClean="0"/>
              <a:t>Software is free(</a:t>
            </a:r>
            <a:r>
              <a:rPr lang="en-US" baseline="0" dirty="0" err="1" smtClean="0"/>
              <a:t>ly</a:t>
            </a:r>
            <a:r>
              <a:rPr lang="en-US" baseline="0" dirty="0" smtClean="0"/>
              <a:t> available) - OSS</a:t>
            </a:r>
          </a:p>
          <a:p>
            <a:pPr marL="171450" indent="-171450">
              <a:buFontTx/>
              <a:buChar char="-"/>
            </a:pPr>
            <a:r>
              <a:rPr lang="en-US" baseline="0" dirty="0" smtClean="0"/>
              <a:t>Compute is free</a:t>
            </a:r>
          </a:p>
          <a:p>
            <a:pPr marL="171450" indent="-171450">
              <a:buFontTx/>
              <a:buChar char="-"/>
            </a:pPr>
            <a:r>
              <a:rPr lang="en-US" baseline="0" dirty="0" smtClean="0"/>
              <a:t>Information is free (Internet)</a:t>
            </a:r>
          </a:p>
          <a:p>
            <a:pPr marL="171450" indent="-171450">
              <a:buFontTx/>
              <a:buChar char="-"/>
            </a:pPr>
            <a:endParaRPr lang="en-US" baseline="0" dirty="0" smtClean="0"/>
          </a:p>
          <a:p>
            <a:pPr marL="0" indent="0">
              <a:buFontTx/>
              <a:buNone/>
            </a:pPr>
            <a:r>
              <a:rPr lang="en-US" baseline="0" dirty="0" smtClean="0"/>
              <a:t>Results</a:t>
            </a:r>
          </a:p>
          <a:p>
            <a:pPr marL="228600" indent="-228600">
              <a:buFontTx/>
              <a:buAutoNum type="arabicParenR"/>
            </a:pPr>
            <a:r>
              <a:rPr lang="en-US" baseline="0" dirty="0" smtClean="0"/>
              <a:t>Developers rule the world</a:t>
            </a:r>
          </a:p>
          <a:p>
            <a:pPr marL="228600" indent="-228600">
              <a:buFontTx/>
              <a:buAutoNum type="arabicParenR"/>
            </a:pPr>
            <a:r>
              <a:rPr lang="en-US" baseline="0" dirty="0" smtClean="0"/>
              <a:t>Startups have no barrier to entry</a:t>
            </a:r>
          </a:p>
          <a:p>
            <a:pPr marL="171450" indent="-171450">
              <a:buFontTx/>
              <a:buChar char="-"/>
            </a:pPr>
            <a:endParaRPr lang="en-US" baseline="0" dirty="0" smtClean="0"/>
          </a:p>
          <a:p>
            <a:pPr marL="0" indent="0">
              <a:buFontTx/>
              <a:buNone/>
            </a:pPr>
            <a:r>
              <a:rPr lang="en-US" baseline="0" dirty="0" smtClean="0"/>
              <a:t>*https://</a:t>
            </a:r>
            <a:r>
              <a:rPr lang="en-US" baseline="0" dirty="0" err="1" smtClean="0"/>
              <a:t>sensortower.com</a:t>
            </a:r>
            <a:r>
              <a:rPr lang="en-US" baseline="0" dirty="0" smtClean="0"/>
              <a:t>/blog/25-top-ios-apps-and-their-version-update-frequencies</a:t>
            </a:r>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Lets begin the conversation with contrasting the past with the present. Using the auto industry as a</a:t>
            </a:r>
            <a:r>
              <a:rPr lang="en-US" sz="1200" kern="1200" baseline="0" dirty="0" smtClean="0">
                <a:solidFill>
                  <a:schemeClr val="tx1"/>
                </a:solidFill>
                <a:effectLst/>
                <a:latin typeface="+mn-lt"/>
                <a:ea typeface="+mn-ea"/>
                <a:cs typeface="+mn-cs"/>
              </a:rPr>
              <a:t> backdrop, we examine at how industrialization changed manufacturing for good.</a:t>
            </a:r>
          </a:p>
          <a:p>
            <a:r>
              <a:rPr lang="en-US" sz="1200" kern="1200" baseline="0" dirty="0" smtClean="0">
                <a:solidFill>
                  <a:schemeClr val="tx1"/>
                </a:solidFill>
                <a:effectLst/>
                <a:latin typeface="+mn-lt"/>
                <a:ea typeface="+mn-ea"/>
                <a:cs typeface="+mn-cs"/>
              </a:rPr>
              <a:t>Used to be: slow, manual, error prone, ridged.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We used to ship CDs</a:t>
            </a:r>
            <a:r>
              <a:rPr lang="is-IS" sz="1200" kern="1200" baseline="0" dirty="0" smtClean="0">
                <a:solidFill>
                  <a:schemeClr val="tx1"/>
                </a:solidFill>
                <a:effectLst/>
                <a:latin typeface="+mn-lt"/>
                <a:ea typeface="+mn-ea"/>
                <a:cs typeface="+mn-cs"/>
              </a:rPr>
              <a:t>… and this was a more appropriate way.  Whats changed.  People now walk around with a super computer in their pocket.  Gone are they days of just a couple agents accessing your system...</a:t>
            </a:r>
          </a:p>
          <a:p>
            <a:r>
              <a:rPr lang="is-IS" sz="1200" kern="1200" baseline="0" dirty="0" smtClean="0">
                <a:solidFill>
                  <a:schemeClr val="tx1"/>
                </a:solidFill>
                <a:effectLst/>
                <a:latin typeface="+mn-lt"/>
                <a:ea typeface="+mn-ea"/>
                <a:cs typeface="+mn-cs"/>
              </a:rPr>
              <a:t>Internet + Mobile</a:t>
            </a:r>
          </a:p>
          <a:p>
            <a:r>
              <a:rPr lang="is-IS" sz="1200" kern="1200" baseline="0" dirty="0" smtClean="0">
                <a:solidFill>
                  <a:schemeClr val="tx1"/>
                </a:solidFill>
                <a:effectLst/>
                <a:latin typeface="+mn-lt"/>
                <a:ea typeface="+mn-ea"/>
                <a:cs typeface="+mn-cs"/>
              </a:rPr>
              <a:t>Freely Availabe Software</a:t>
            </a:r>
          </a:p>
          <a:p>
            <a:r>
              <a:rPr lang="is-IS" sz="1200" kern="1200" baseline="0" dirty="0" smtClean="0">
                <a:solidFill>
                  <a:schemeClr val="tx1"/>
                </a:solidFill>
                <a:effectLst/>
                <a:latin typeface="+mn-lt"/>
                <a:ea typeface="+mn-ea"/>
                <a:cs typeface="+mn-cs"/>
              </a:rPr>
              <a:t>Free Compute</a:t>
            </a:r>
          </a:p>
          <a:p>
            <a:endParaRPr lang="is-I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A&amp;E – Corporate IT and Broadcast Engineering</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Ford Assembly Line from back in the day.  Today fully automated</a:t>
            </a:r>
          </a:p>
          <a:p>
            <a:endParaRPr lang="en-US" sz="1200" kern="1200" baseline="0" dirty="0" smtClean="0">
              <a:solidFill>
                <a:schemeClr val="tx1"/>
              </a:solidFill>
              <a:effectLst/>
              <a:latin typeface="+mn-lt"/>
              <a:ea typeface="+mn-ea"/>
              <a:cs typeface="+mn-cs"/>
            </a:endParaRPr>
          </a:p>
          <a:p>
            <a:r>
              <a:rPr lang="en-US" sz="1200" kern="1200" baseline="0" dirty="0" err="1" smtClean="0">
                <a:solidFill>
                  <a:schemeClr val="tx1"/>
                </a:solidFill>
                <a:effectLst/>
                <a:latin typeface="+mn-lt"/>
                <a:ea typeface="+mn-ea"/>
                <a:cs typeface="+mn-cs"/>
              </a:rPr>
              <a:t>Wealthfront</a:t>
            </a:r>
            <a:r>
              <a:rPr lang="en-US" sz="1200" kern="1200" baseline="0" dirty="0" smtClean="0">
                <a:solidFill>
                  <a:schemeClr val="tx1"/>
                </a:solidFill>
                <a:effectLst/>
                <a:latin typeface="+mn-lt"/>
                <a:ea typeface="+mn-ea"/>
                <a:cs typeface="+mn-cs"/>
              </a:rPr>
              <a:t> engineering:  known for having pivoted away from practice that were slowing them down, to embrace a new agile CI/CD deployment and delivery model that is fully automated.  Changing release cycles to minutes instead of days or weeks.</a:t>
            </a:r>
          </a:p>
          <a:p>
            <a:endParaRPr lang="en-US" dirty="0" smtClean="0"/>
          </a:p>
          <a:p>
            <a:endParaRPr lang="en-US" sz="1200" kern="1200" baseline="0" dirty="0" smtClean="0">
              <a:solidFill>
                <a:schemeClr val="tx1"/>
              </a:solidFill>
              <a:effectLst/>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5</a:t>
            </a:fld>
            <a:endParaRPr lang="en-US"/>
          </a:p>
        </p:txBody>
      </p:sp>
    </p:spTree>
    <p:extLst>
      <p:ext uri="{BB962C8B-B14F-4D97-AF65-F5344CB8AC3E}">
        <p14:creationId xmlns:p14="http://schemas.microsoft.com/office/powerpoint/2010/main" val="3604498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And here’s the reality.</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You</a:t>
            </a:r>
            <a:r>
              <a:rPr lang="en-US" sz="1200" baseline="0" dirty="0" smtClean="0"/>
              <a:t> have a precious resource that’s spending TOO much of their time, not doing what you hired them to do. And for good reason.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How much then is the value of each developer’s key stroke to meeting innovation strategy targets? Protecting the developer’s ability to execute on innovation is key to realizing value from investment in top talent.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solidFill>
                  <a:prstClr val="black"/>
                </a:solidFill>
                <a:latin typeface="Calibri"/>
              </a:rPr>
              <a:pPr/>
              <a:t>6</a:t>
            </a:fld>
            <a:endParaRPr lang="en-US">
              <a:solidFill>
                <a:prstClr val="black"/>
              </a:solidFill>
              <a:latin typeface="Calibri"/>
            </a:endParaRPr>
          </a:p>
        </p:txBody>
      </p:sp>
    </p:spTree>
    <p:extLst>
      <p:ext uri="{BB962C8B-B14F-4D97-AF65-F5344CB8AC3E}">
        <p14:creationId xmlns:p14="http://schemas.microsoft.com/office/powerpoint/2010/main" val="1630220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a:t>
            </a:r>
            <a:r>
              <a:rPr lang="en-US" sz="1200" kern="1200" baseline="0" dirty="0" smtClean="0">
                <a:solidFill>
                  <a:schemeClr val="tx1"/>
                </a:solidFill>
                <a:effectLst/>
                <a:latin typeface="+mn-lt"/>
                <a:ea typeface="+mn-ea"/>
                <a:cs typeface="+mn-cs"/>
              </a:rPr>
              <a:t> conclusion,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Cloud native is here -  Its not </a:t>
            </a:r>
            <a:r>
              <a:rPr lang="en-US" sz="1200" kern="1200" baseline="0" dirty="0" err="1" smtClean="0">
                <a:solidFill>
                  <a:schemeClr val="tx1"/>
                </a:solidFill>
                <a:effectLst/>
                <a:latin typeface="+mn-lt"/>
                <a:ea typeface="+mn-ea"/>
                <a:cs typeface="+mn-cs"/>
              </a:rPr>
              <a:t>iphone</a:t>
            </a:r>
            <a:r>
              <a:rPr lang="en-US" sz="1200" kern="1200" baseline="0" dirty="0" smtClean="0">
                <a:solidFill>
                  <a:schemeClr val="tx1"/>
                </a:solidFill>
                <a:effectLst/>
                <a:latin typeface="+mn-lt"/>
                <a:ea typeface="+mn-ea"/>
                <a:cs typeface="+mn-cs"/>
              </a:rPr>
              <a:t> version 1,  its not  hipster software </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latin typeface="+mn-lt"/>
                <a:ea typeface="+mn-ea"/>
                <a:cs typeface="+mn-cs"/>
              </a:rPr>
              <a:t>We see massive adoption with large enterprise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Trends</a:t>
            </a:r>
            <a:r>
              <a:rPr lang="en-US" sz="1200" kern="1200" baseline="0" dirty="0" smtClean="0">
                <a:solidFill>
                  <a:schemeClr val="tx1"/>
                </a:solidFill>
                <a:latin typeface="+mn-lt"/>
                <a:ea typeface="+mn-ea"/>
                <a:cs typeface="+mn-cs"/>
              </a:rPr>
              <a:t> show –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DevOps</a:t>
            </a:r>
          </a:p>
          <a:p>
            <a:r>
              <a:rPr lang="en-US" sz="1200" kern="1200" baseline="0" dirty="0" err="1" smtClean="0">
                <a:solidFill>
                  <a:schemeClr val="tx1"/>
                </a:solidFill>
                <a:latin typeface="+mn-lt"/>
                <a:ea typeface="+mn-ea"/>
                <a:cs typeface="+mn-cs"/>
              </a:rPr>
              <a:t>SpringBoot</a:t>
            </a:r>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Software</a:t>
            </a:r>
          </a:p>
          <a:p>
            <a:r>
              <a:rPr lang="en-US" sz="1200" kern="1200" baseline="0" dirty="0" smtClean="0">
                <a:solidFill>
                  <a:schemeClr val="tx1"/>
                </a:solidFill>
                <a:latin typeface="+mn-lt"/>
                <a:ea typeface="+mn-ea"/>
                <a:cs typeface="+mn-cs"/>
              </a:rPr>
              <a:t>Talent shortage </a:t>
            </a:r>
            <a:endParaRPr lang="en-US" sz="1200" kern="1200" dirty="0" smtClean="0">
              <a:solidFill>
                <a:schemeClr val="tx1"/>
              </a:solidFill>
              <a:latin typeface="+mn-lt"/>
              <a:ea typeface="+mn-ea"/>
              <a:cs typeface="+mn-cs"/>
            </a:endParaRPr>
          </a:p>
        </p:txBody>
      </p:sp>
    </p:spTree>
    <p:extLst>
      <p:ext uri="{BB962C8B-B14F-4D97-AF65-F5344CB8AC3E}">
        <p14:creationId xmlns:p14="http://schemas.microsoft.com/office/powerpoint/2010/main" val="2163456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Getting software</a:t>
            </a:r>
            <a:r>
              <a:rPr lang="en-US" sz="1200" kern="1200" baseline="0" dirty="0" smtClean="0">
                <a:solidFill>
                  <a:schemeClr val="tx1"/>
                </a:solidFill>
                <a:effectLst/>
                <a:latin typeface="+mn-lt"/>
                <a:ea typeface="+mn-ea"/>
                <a:cs typeface="+mn-cs"/>
              </a:rPr>
              <a:t> to production is just the first step.  Running and maintaining it is far more.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Over 60% of the cost of software</a:t>
            </a:r>
            <a:r>
              <a:rPr lang="en-US" sz="1200" kern="1200" baseline="0" dirty="0" smtClean="0">
                <a:solidFill>
                  <a:schemeClr val="tx1"/>
                </a:solidFill>
                <a:effectLst/>
                <a:latin typeface="+mn-lt"/>
                <a:ea typeface="+mn-ea"/>
                <a:cs typeface="+mn-cs"/>
              </a:rPr>
              <a:t> comes from maintaining and running it. http://</a:t>
            </a:r>
            <a:r>
              <a:rPr lang="en-US" sz="1200" kern="1200" baseline="0" dirty="0" err="1" smtClean="0">
                <a:solidFill>
                  <a:schemeClr val="tx1"/>
                </a:solidFill>
                <a:effectLst/>
                <a:latin typeface="+mn-lt"/>
                <a:ea typeface="+mn-ea"/>
                <a:cs typeface="+mn-cs"/>
              </a:rPr>
              <a:t>www.irahul.com</a:t>
            </a:r>
            <a:r>
              <a:rPr lang="en-US" sz="1200" kern="1200" baseline="0" dirty="0" smtClean="0">
                <a:solidFill>
                  <a:schemeClr val="tx1"/>
                </a:solidFill>
                <a:effectLst/>
                <a:latin typeface="+mn-lt"/>
                <a:ea typeface="+mn-ea"/>
                <a:cs typeface="+mn-cs"/>
              </a:rPr>
              <a:t>/2005/10/software-development-</a:t>
            </a:r>
            <a:r>
              <a:rPr lang="en-US" sz="1200" kern="1200" baseline="0" dirty="0" err="1" smtClean="0">
                <a:solidFill>
                  <a:schemeClr val="tx1"/>
                </a:solidFill>
                <a:effectLst/>
                <a:latin typeface="+mn-lt"/>
                <a:ea typeface="+mn-ea"/>
                <a:cs typeface="+mn-cs"/>
              </a:rPr>
              <a:t>vs</a:t>
            </a:r>
            <a:r>
              <a:rPr lang="en-US" sz="1200" kern="1200" baseline="0" dirty="0" smtClean="0">
                <a:solidFill>
                  <a:schemeClr val="tx1"/>
                </a:solidFill>
                <a:effectLst/>
                <a:latin typeface="+mn-lt"/>
                <a:ea typeface="+mn-ea"/>
                <a:cs typeface="+mn-cs"/>
              </a:rPr>
              <a:t>-</a:t>
            </a:r>
            <a:r>
              <a:rPr lang="en-US" sz="1200" kern="1200" baseline="0" dirty="0" err="1" smtClean="0">
                <a:solidFill>
                  <a:schemeClr val="tx1"/>
                </a:solidFill>
                <a:effectLst/>
                <a:latin typeface="+mn-lt"/>
                <a:ea typeface="+mn-ea"/>
                <a:cs typeface="+mn-cs"/>
              </a:rPr>
              <a:t>software.html</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8</a:t>
            </a:fld>
            <a:endParaRPr lang="en-US"/>
          </a:p>
        </p:txBody>
      </p:sp>
    </p:spTree>
    <p:extLst>
      <p:ext uri="{BB962C8B-B14F-4D97-AF65-F5344CB8AC3E}">
        <p14:creationId xmlns:p14="http://schemas.microsoft.com/office/powerpoint/2010/main" val="2201062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example, here is</a:t>
            </a:r>
            <a:r>
              <a:rPr lang="en-US" baseline="0" dirty="0" smtClean="0"/>
              <a:t> a sample company that is bogged with too much legacy culture, process, and technology.  In fact, this is quite generous.  You know, it takes some companies three months to request a new VM, and once all is said and done, if they even have User/QA, the security teams have to do an internal review for vulnerability and compliance.  Its no wonder that companies are falling behind!  Sometimes I think all the process in place is just there to keep people employed, and a lot of this kind of thing has to do with company culture and legacy everything.  Changing for the long run, only elevates everyone to levels of business which realizes the greatest  value.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solidFill>
                  <a:prstClr val="black"/>
                </a:solidFill>
                <a:latin typeface="Calibri"/>
              </a:rPr>
              <a:pPr/>
              <a:t>9</a:t>
            </a:fld>
            <a:endParaRPr lang="en-US">
              <a:solidFill>
                <a:prstClr val="black"/>
              </a:solidFill>
              <a:latin typeface="Calibri"/>
            </a:endParaRPr>
          </a:p>
        </p:txBody>
      </p:sp>
    </p:spTree>
    <p:extLst>
      <p:ext uri="{BB962C8B-B14F-4D97-AF65-F5344CB8AC3E}">
        <p14:creationId xmlns:p14="http://schemas.microsoft.com/office/powerpoint/2010/main" val="1365772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1882364958"/>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srgbClr val="000000">
                    <a:tint val="75000"/>
                  </a:srgbClr>
                </a:solidFill>
                <a:latin typeface="Arial"/>
              </a:rPr>
              <a:pPr/>
              <a:t>‹#›</a:t>
            </a:fld>
            <a:endParaRPr lang="en-US">
              <a:solidFill>
                <a:srgbClr val="000000">
                  <a:tint val="75000"/>
                </a:srgbClr>
              </a:solidFill>
              <a:latin typeface="Arial"/>
            </a:endParaRPr>
          </a:p>
        </p:txBody>
      </p:sp>
    </p:spTree>
    <p:extLst>
      <p:ext uri="{BB962C8B-B14F-4D97-AF65-F5344CB8AC3E}">
        <p14:creationId xmlns:p14="http://schemas.microsoft.com/office/powerpoint/2010/main" val="545604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xfrm>
            <a:off x="633425" y="357188"/>
            <a:ext cx="7877175" cy="857250"/>
          </a:xfrm>
          <a:prstGeom prst="rect">
            <a:avLst/>
          </a:prstGeom>
        </p:spPr>
        <p:txBody>
          <a:bodyPr/>
          <a:lstStyle/>
          <a:p>
            <a:pPr lvl="0">
              <a:defRPr sz="1800"/>
            </a:pPr>
            <a:r>
              <a:rPr sz="4200"/>
              <a:t>Title Text</a:t>
            </a:r>
          </a:p>
        </p:txBody>
      </p:sp>
    </p:spTree>
    <p:extLst>
      <p:ext uri="{BB962C8B-B14F-4D97-AF65-F5344CB8AC3E}">
        <p14:creationId xmlns:p14="http://schemas.microsoft.com/office/powerpoint/2010/main" val="1202018336"/>
      </p:ext>
    </p:extLst>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6"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bg1"/>
                </a:solidFill>
              </a:defRPr>
            </a:lvl1pPr>
          </a:lstStyle>
          <a:p>
            <a:fld id="{602A933A-CCB3-5F4E-BECE-55F24E394E11}" type="slidenum">
              <a:rPr lang="en-US" smtClean="0">
                <a:solidFill>
                  <a:prstClr val="white"/>
                </a:solidFill>
                <a:latin typeface="Arial"/>
              </a:rPr>
              <a:pPr/>
              <a:t>‹#›</a:t>
            </a:fld>
            <a:endParaRPr lang="en-US">
              <a:solidFill>
                <a:prstClr val="white"/>
              </a:solidFill>
              <a:latin typeface="Arial"/>
            </a:endParaRPr>
          </a:p>
        </p:txBody>
      </p:sp>
      <p:pic>
        <p:nvPicPr>
          <p:cNvPr id="7" name="Picture 6" descr="pivotal_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8438" y="4656658"/>
            <a:ext cx="831214" cy="204245"/>
          </a:xfrm>
          <a:prstGeom prst="rect">
            <a:avLst/>
          </a:prstGeom>
        </p:spPr>
      </p:pic>
    </p:spTree>
    <p:extLst>
      <p:ext uri="{BB962C8B-B14F-4D97-AF65-F5344CB8AC3E}">
        <p14:creationId xmlns:p14="http://schemas.microsoft.com/office/powerpoint/2010/main" val="24457989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2728623105"/>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484077" y="0"/>
            <a:ext cx="4659923"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Arial"/>
            </a:endParaRPr>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101676203"/>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727452321"/>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4422964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4753090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algn="ctr">
              <a:buClr>
                <a:srgbClr val="FFFFFF"/>
              </a:buClr>
              <a:buFont typeface="Arial"/>
              <a:buNone/>
            </a:pPr>
            <a:endParaRPr>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a:buClr>
                <a:srgbClr val="FFFFFF"/>
              </a:buClr>
              <a:buFont typeface="Arial"/>
              <a:buNone/>
            </a:pPr>
            <a:endParaRPr>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algn="r">
              <a:buClr>
                <a:srgbClr val="7F7F7F"/>
              </a:buClr>
              <a:buSzPct val="25000"/>
              <a:buFont typeface="Arial"/>
              <a:buNone/>
            </a:pPr>
            <a:fld id="{00000000-1234-1234-1234-123412341234}" type="slidenum">
              <a:rPr lang="en" sz="800">
                <a:solidFill>
                  <a:srgbClr val="7F7F7F"/>
                </a:solidFill>
                <a:latin typeface="Arial"/>
                <a:ea typeface="Arial"/>
                <a:cs typeface="Arial"/>
                <a:sym typeface="Arial"/>
                <a:rtl val="0"/>
              </a:rPr>
              <a:pPr algn="r">
                <a:buClr>
                  <a:srgbClr val="7F7F7F"/>
                </a:buClr>
                <a:buSzPct val="25000"/>
                <a:buFont typeface="Arial"/>
                <a:buNone/>
              </a:pPr>
              <a:t>‹#›</a:t>
            </a:fld>
            <a:endParaRPr lang="en" sz="80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a:buClr>
                <a:srgbClr val="7F7F7F"/>
              </a:buClr>
              <a:buSzPct val="25000"/>
              <a:buFont typeface="Arial"/>
              <a:buNone/>
            </a:pPr>
            <a:r>
              <a:rPr lang="en" sz="60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37454310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27"/>
        <p:cNvGrpSpPr/>
        <p:nvPr/>
      </p:nvGrpSpPr>
      <p:grpSpPr>
        <a:xfrm>
          <a:off x="0" y="0"/>
          <a:ext cx="0" cy="0"/>
          <a:chOff x="0" y="0"/>
          <a:chExt cx="0" cy="0"/>
        </a:xfrm>
      </p:grpSpPr>
      <p:sp>
        <p:nvSpPr>
          <p:cNvPr id="28" name="Shape 28"/>
          <p:cNvSpPr txBox="1">
            <a:spLocks noGrp="1"/>
          </p:cNvSpPr>
          <p:nvPr>
            <p:ph type="body" idx="1"/>
          </p:nvPr>
        </p:nvSpPr>
        <p:spPr>
          <a:xfrm>
            <a:off x="366712" y="785812"/>
            <a:ext cx="8410574" cy="34621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000" b="0">
                <a:solidFill>
                  <a:schemeClr val="dk1"/>
                </a:solidFill>
                <a:latin typeface="Arial"/>
                <a:ea typeface="Arial"/>
                <a:cs typeface="Arial"/>
                <a:sym typeface="Arial"/>
              </a:defRPr>
            </a:lvl1pPr>
            <a:lvl2pPr marL="457200" indent="0" rtl="0">
              <a:spcBef>
                <a:spcPts val="0"/>
              </a:spcBef>
              <a:buNone/>
              <a:defRPr sz="2000" b="1"/>
            </a:lvl2pPr>
            <a:lvl3pPr marL="914400" indent="0" rtl="0">
              <a:spcBef>
                <a:spcPts val="0"/>
              </a:spcBef>
              <a:buNone/>
              <a:defRPr sz="1800" b="1"/>
            </a:lvl3pPr>
            <a:lvl4pPr marL="1371600" indent="0" rtl="0">
              <a:spcBef>
                <a:spcPts val="0"/>
              </a:spcBef>
              <a:buNone/>
              <a:defRPr sz="1600" b="1"/>
            </a:lvl4pPr>
            <a:lvl5pPr marL="1828800" indent="0" rtl="0">
              <a:spcBef>
                <a:spcPts val="0"/>
              </a:spcBef>
              <a:buNone/>
              <a:defRPr sz="1600" b="1"/>
            </a:lvl5pPr>
            <a:lvl6pPr marL="2286000" indent="0" rtl="0">
              <a:spcBef>
                <a:spcPts val="0"/>
              </a:spcBef>
              <a:buFont typeface="Arial"/>
              <a:buNone/>
              <a:defRPr sz="1600" b="1"/>
            </a:lvl6pPr>
            <a:lvl7pPr marL="2743200" indent="0" rtl="0">
              <a:spcBef>
                <a:spcPts val="0"/>
              </a:spcBef>
              <a:buFont typeface="Arial"/>
              <a:buNone/>
              <a:defRPr sz="1600" b="1"/>
            </a:lvl7pPr>
            <a:lvl8pPr marL="3200400" indent="0" rtl="0">
              <a:spcBef>
                <a:spcPts val="0"/>
              </a:spcBef>
              <a:buFont typeface="Arial"/>
              <a:buNone/>
              <a:defRPr sz="1600" b="1"/>
            </a:lvl8pPr>
            <a:lvl9pPr marL="3657600" indent="0" rtl="0">
              <a:spcBef>
                <a:spcPts val="0"/>
              </a:spcBef>
              <a:buFont typeface="Arial"/>
              <a:buNone/>
              <a:defRPr sz="1600" b="1"/>
            </a:lvl9pPr>
          </a:lstStyle>
          <a:p>
            <a:endParaRPr/>
          </a:p>
        </p:txBody>
      </p:sp>
      <p:sp>
        <p:nvSpPr>
          <p:cNvPr id="29" name="Shape 29"/>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462754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484077" y="0"/>
            <a:ext cx="4659923"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1327236234"/>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574"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8" indent="-211138"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9108273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r">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3797" y="4823363"/>
            <a:ext cx="373338" cy="273844"/>
          </a:xfrm>
          <a:prstGeom prst="rect">
            <a:avLst/>
          </a:prstGeom>
        </p:spPr>
        <p:txBody>
          <a:bodyPr/>
          <a:lstStyle/>
          <a:p>
            <a:fld id="{ADA07C09-8A41-3B46-A636-3955072BBB4F}" type="slidenum">
              <a:rPr lang="en-US" smtClean="0">
                <a:solidFill>
                  <a:srgbClr val="000000"/>
                </a:solidFill>
                <a:latin typeface="Arial"/>
              </a:rPr>
              <a:pPr/>
              <a:t>‹#›</a:t>
            </a:fld>
            <a:endParaRPr lang="en-US">
              <a:solidFill>
                <a:srgbClr val="000000"/>
              </a:solidFill>
              <a:latin typeface="Arial"/>
            </a:endParaRPr>
          </a:p>
        </p:txBody>
      </p:sp>
    </p:spTree>
    <p:extLst>
      <p:ext uri="{BB962C8B-B14F-4D97-AF65-F5344CB8AC3E}">
        <p14:creationId xmlns:p14="http://schemas.microsoft.com/office/powerpoint/2010/main" val="1437483752"/>
      </p:ext>
    </p:extLst>
  </p:cSld>
  <p:clrMapOvr>
    <a:masterClrMapping/>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8353659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386235512"/>
      </p:ext>
    </p:extLst>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484077" y="0"/>
            <a:ext cx="4659923"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Arial"/>
            </a:endParaRPr>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2367900058"/>
      </p:ext>
    </p:extLst>
  </p:cSld>
  <p:clrMapOvr>
    <a:masterClrMapping/>
  </p:clrMapOvr>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67766552"/>
      </p:ext>
    </p:extLst>
  </p:cSld>
  <p:clrMapOvr>
    <a:masterClrMapping/>
  </p:clrMapOvr>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400739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4987939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algn="ctr">
              <a:buClr>
                <a:srgbClr val="FFFFFF"/>
              </a:buClr>
              <a:buFont typeface="Arial"/>
              <a:buNone/>
            </a:pPr>
            <a:endParaRPr>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a:buClr>
                <a:srgbClr val="FFFFFF"/>
              </a:buClr>
              <a:buFont typeface="Arial"/>
              <a:buNone/>
            </a:pPr>
            <a:endParaRPr>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algn="r">
              <a:buClr>
                <a:srgbClr val="7F7F7F"/>
              </a:buClr>
              <a:buSzPct val="25000"/>
              <a:buFont typeface="Arial"/>
              <a:buNone/>
            </a:pPr>
            <a:fld id="{00000000-1234-1234-1234-123412341234}" type="slidenum">
              <a:rPr lang="en" sz="800">
                <a:solidFill>
                  <a:srgbClr val="7F7F7F"/>
                </a:solidFill>
                <a:latin typeface="Arial"/>
                <a:ea typeface="Arial"/>
                <a:cs typeface="Arial"/>
                <a:sym typeface="Arial"/>
                <a:rtl val="0"/>
              </a:rPr>
              <a:pPr algn="r">
                <a:buClr>
                  <a:srgbClr val="7F7F7F"/>
                </a:buClr>
                <a:buSzPct val="25000"/>
                <a:buFont typeface="Arial"/>
                <a:buNone/>
              </a:pPr>
              <a:t>‹#›</a:t>
            </a:fld>
            <a:endParaRPr lang="en" sz="80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a:buClr>
                <a:srgbClr val="7F7F7F"/>
              </a:buClr>
              <a:buSzPct val="25000"/>
              <a:buFont typeface="Arial"/>
              <a:buNone/>
            </a:pPr>
            <a:r>
              <a:rPr lang="en" sz="60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32483052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27"/>
        <p:cNvGrpSpPr/>
        <p:nvPr/>
      </p:nvGrpSpPr>
      <p:grpSpPr>
        <a:xfrm>
          <a:off x="0" y="0"/>
          <a:ext cx="0" cy="0"/>
          <a:chOff x="0" y="0"/>
          <a:chExt cx="0" cy="0"/>
        </a:xfrm>
      </p:grpSpPr>
      <p:sp>
        <p:nvSpPr>
          <p:cNvPr id="28" name="Shape 28"/>
          <p:cNvSpPr txBox="1">
            <a:spLocks noGrp="1"/>
          </p:cNvSpPr>
          <p:nvPr>
            <p:ph type="body" idx="1"/>
          </p:nvPr>
        </p:nvSpPr>
        <p:spPr>
          <a:xfrm>
            <a:off x="366712" y="785812"/>
            <a:ext cx="8410574" cy="34621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000" b="0">
                <a:solidFill>
                  <a:schemeClr val="dk1"/>
                </a:solidFill>
                <a:latin typeface="Arial"/>
                <a:ea typeface="Arial"/>
                <a:cs typeface="Arial"/>
                <a:sym typeface="Arial"/>
              </a:defRPr>
            </a:lvl1pPr>
            <a:lvl2pPr marL="457200" indent="0" rtl="0">
              <a:spcBef>
                <a:spcPts val="0"/>
              </a:spcBef>
              <a:buNone/>
              <a:defRPr sz="2000" b="1"/>
            </a:lvl2pPr>
            <a:lvl3pPr marL="914400" indent="0" rtl="0">
              <a:spcBef>
                <a:spcPts val="0"/>
              </a:spcBef>
              <a:buNone/>
              <a:defRPr sz="1800" b="1"/>
            </a:lvl3pPr>
            <a:lvl4pPr marL="1371600" indent="0" rtl="0">
              <a:spcBef>
                <a:spcPts val="0"/>
              </a:spcBef>
              <a:buNone/>
              <a:defRPr sz="1600" b="1"/>
            </a:lvl4pPr>
            <a:lvl5pPr marL="1828800" indent="0" rtl="0">
              <a:spcBef>
                <a:spcPts val="0"/>
              </a:spcBef>
              <a:buNone/>
              <a:defRPr sz="1600" b="1"/>
            </a:lvl5pPr>
            <a:lvl6pPr marL="2286000" indent="0" rtl="0">
              <a:spcBef>
                <a:spcPts val="0"/>
              </a:spcBef>
              <a:buFont typeface="Arial"/>
              <a:buNone/>
              <a:defRPr sz="1600" b="1"/>
            </a:lvl6pPr>
            <a:lvl7pPr marL="2743200" indent="0" rtl="0">
              <a:spcBef>
                <a:spcPts val="0"/>
              </a:spcBef>
              <a:buFont typeface="Arial"/>
              <a:buNone/>
              <a:defRPr sz="1600" b="1"/>
            </a:lvl7pPr>
            <a:lvl8pPr marL="3200400" indent="0" rtl="0">
              <a:spcBef>
                <a:spcPts val="0"/>
              </a:spcBef>
              <a:buFont typeface="Arial"/>
              <a:buNone/>
              <a:defRPr sz="1600" b="1"/>
            </a:lvl8pPr>
            <a:lvl9pPr marL="3657600" indent="0" rtl="0">
              <a:spcBef>
                <a:spcPts val="0"/>
              </a:spcBef>
              <a:buFont typeface="Arial"/>
              <a:buNone/>
              <a:defRPr sz="1600" b="1"/>
            </a:lvl9pPr>
          </a:lstStyle>
          <a:p>
            <a:endParaRPr/>
          </a:p>
        </p:txBody>
      </p:sp>
      <p:sp>
        <p:nvSpPr>
          <p:cNvPr id="29" name="Shape 29"/>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4157389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872981840"/>
      </p:ext>
    </p:extLst>
  </p:cSld>
  <p:clrMapOvr>
    <a:masterClrMapping/>
  </p:clrMapOvr>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574"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8" indent="-211138"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50339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r">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3797" y="4823363"/>
            <a:ext cx="373338" cy="273844"/>
          </a:xfrm>
          <a:prstGeom prst="rect">
            <a:avLst/>
          </a:prstGeom>
        </p:spPr>
        <p:txBody>
          <a:bodyPr/>
          <a:lstStyle/>
          <a:p>
            <a:fld id="{ADA07C09-8A41-3B46-A636-3955072BBB4F}" type="slidenum">
              <a:rPr lang="en-US" smtClean="0">
                <a:solidFill>
                  <a:srgbClr val="000000"/>
                </a:solidFill>
                <a:latin typeface="Arial"/>
              </a:rPr>
              <a:pPr/>
              <a:t>‹#›</a:t>
            </a:fld>
            <a:endParaRPr lang="en-US">
              <a:solidFill>
                <a:srgbClr val="000000"/>
              </a:solidFill>
              <a:latin typeface="Arial"/>
            </a:endParaRPr>
          </a:p>
        </p:txBody>
      </p:sp>
    </p:spTree>
    <p:extLst>
      <p:ext uri="{BB962C8B-B14F-4D97-AF65-F5344CB8AC3E}">
        <p14:creationId xmlns:p14="http://schemas.microsoft.com/office/powerpoint/2010/main" val="1941620809"/>
      </p:ext>
    </p:extLst>
  </p:cSld>
  <p:clrMapOvr>
    <a:masterClrMapping/>
  </p:clrMapOvr>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3116675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599" cy="2052599"/>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Arial"/>
              <a:buNone/>
              <a:defRPr sz="5200" b="0" i="0" u="none" strike="noStrike" cap="none">
                <a:solidFill>
                  <a:schemeClr val="dk1"/>
                </a:solidFill>
                <a:latin typeface="Arial"/>
                <a:ea typeface="Arial"/>
                <a:cs typeface="Arial"/>
                <a:sym typeface="Arial"/>
              </a:defRPr>
            </a:lvl1pPr>
            <a:lvl2pPr lvl="1" indent="0" algn="ctr">
              <a:spcBef>
                <a:spcPts val="0"/>
              </a:spcBef>
              <a:buClr>
                <a:schemeClr val="dk1"/>
              </a:buClr>
              <a:buFont typeface="Arial"/>
              <a:buNone/>
              <a:defRPr sz="5200">
                <a:solidFill>
                  <a:schemeClr val="dk1"/>
                </a:solidFill>
              </a:defRPr>
            </a:lvl2pPr>
            <a:lvl3pPr lvl="2" indent="0" algn="ctr">
              <a:spcBef>
                <a:spcPts val="0"/>
              </a:spcBef>
              <a:buClr>
                <a:schemeClr val="dk1"/>
              </a:buClr>
              <a:buFont typeface="Arial"/>
              <a:buNone/>
              <a:defRPr sz="5200">
                <a:solidFill>
                  <a:schemeClr val="dk1"/>
                </a:solidFill>
              </a:defRPr>
            </a:lvl3pPr>
            <a:lvl4pPr lvl="3" indent="0" algn="ctr">
              <a:spcBef>
                <a:spcPts val="0"/>
              </a:spcBef>
              <a:buClr>
                <a:schemeClr val="dk1"/>
              </a:buClr>
              <a:buFont typeface="Arial"/>
              <a:buNone/>
              <a:defRPr sz="5200">
                <a:solidFill>
                  <a:schemeClr val="dk1"/>
                </a:solidFill>
              </a:defRPr>
            </a:lvl4pPr>
            <a:lvl5pPr lvl="4" indent="0" algn="ctr">
              <a:spcBef>
                <a:spcPts val="0"/>
              </a:spcBef>
              <a:buClr>
                <a:schemeClr val="dk1"/>
              </a:buClr>
              <a:buFont typeface="Arial"/>
              <a:buNone/>
              <a:defRPr sz="5200">
                <a:solidFill>
                  <a:schemeClr val="dk1"/>
                </a:solidFill>
              </a:defRPr>
            </a:lvl5pPr>
            <a:lvl6pPr lvl="5" indent="0" algn="ctr">
              <a:spcBef>
                <a:spcPts val="0"/>
              </a:spcBef>
              <a:buClr>
                <a:schemeClr val="dk1"/>
              </a:buClr>
              <a:buFont typeface="Arial"/>
              <a:buNone/>
              <a:defRPr sz="5200">
                <a:solidFill>
                  <a:schemeClr val="dk1"/>
                </a:solidFill>
              </a:defRPr>
            </a:lvl6pPr>
            <a:lvl7pPr lvl="6" indent="0" algn="ctr">
              <a:spcBef>
                <a:spcPts val="0"/>
              </a:spcBef>
              <a:buClr>
                <a:schemeClr val="dk1"/>
              </a:buClr>
              <a:buFont typeface="Arial"/>
              <a:buNone/>
              <a:defRPr sz="5200">
                <a:solidFill>
                  <a:schemeClr val="dk1"/>
                </a:solidFill>
              </a:defRPr>
            </a:lvl7pPr>
            <a:lvl8pPr lvl="7" indent="0" algn="ctr">
              <a:spcBef>
                <a:spcPts val="0"/>
              </a:spcBef>
              <a:buClr>
                <a:schemeClr val="dk1"/>
              </a:buClr>
              <a:buFont typeface="Arial"/>
              <a:buNone/>
              <a:defRPr sz="5200">
                <a:solidFill>
                  <a:schemeClr val="dk1"/>
                </a:solidFill>
              </a:defRPr>
            </a:lvl8pPr>
            <a:lvl9pPr lvl="8" indent="0" algn="ctr">
              <a:spcBef>
                <a:spcPts val="0"/>
              </a:spcBef>
              <a:buClr>
                <a:schemeClr val="dk1"/>
              </a:buClr>
              <a:buFont typeface="Arial"/>
              <a:buNone/>
              <a:defRPr sz="5200">
                <a:solidFill>
                  <a:schemeClr val="dk1"/>
                </a:solidFill>
              </a:defRPr>
            </a:lvl9pPr>
          </a:lstStyle>
          <a:p>
            <a:endParaRPr/>
          </a:p>
        </p:txBody>
      </p:sp>
      <p:sp>
        <p:nvSpPr>
          <p:cNvPr id="11" name="Shape 11"/>
          <p:cNvSpPr txBox="1">
            <a:spLocks noGrp="1"/>
          </p:cNvSpPr>
          <p:nvPr>
            <p:ph type="subTitle" idx="1"/>
          </p:nvPr>
        </p:nvSpPr>
        <p:spPr>
          <a:xfrm>
            <a:off x="311700" y="2834125"/>
            <a:ext cx="8520599"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1pPr>
            <a:lvl2pPr marL="457200" marR="0" lvl="1"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2pPr>
            <a:lvl3pPr marL="914400" marR="0" lvl="2"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3pPr>
            <a:lvl4pPr marL="1371600" marR="0" lvl="3"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4pPr>
            <a:lvl5pPr marL="1828800" marR="0" lvl="4"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5pPr>
            <a:lvl6pPr marL="2286000" marR="0" lvl="5"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6pPr>
            <a:lvl7pPr marL="2743200" marR="0" lvl="6"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7pPr>
            <a:lvl8pPr marL="3200400" marR="0" lvl="7"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8pPr>
            <a:lvl9pPr marL="3657600" marR="0" lvl="8"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9pPr>
          </a:lstStyle>
          <a:p>
            <a:endParaRPr/>
          </a:p>
        </p:txBody>
      </p:sp>
    </p:spTree>
    <p:extLst>
      <p:ext uri="{BB962C8B-B14F-4D97-AF65-F5344CB8AC3E}">
        <p14:creationId xmlns:p14="http://schemas.microsoft.com/office/powerpoint/2010/main" val="41734033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311700" y="2150850"/>
            <a:ext cx="8520599"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dk1"/>
              </a:buClr>
              <a:buFont typeface="Arial"/>
              <a:buNone/>
              <a:defRPr sz="3600" b="0" i="0" u="none" strike="noStrike" cap="none">
                <a:solidFill>
                  <a:schemeClr val="dk1"/>
                </a:solidFill>
                <a:latin typeface="Arial"/>
                <a:ea typeface="Arial"/>
                <a:cs typeface="Arial"/>
                <a:sym typeface="Arial"/>
              </a:defRPr>
            </a:lvl1pPr>
            <a:lvl2pPr lvl="1" indent="0" algn="ctr">
              <a:spcBef>
                <a:spcPts val="0"/>
              </a:spcBef>
              <a:buClr>
                <a:schemeClr val="dk1"/>
              </a:buClr>
              <a:buFont typeface="Arial"/>
              <a:buNone/>
              <a:defRPr sz="3600">
                <a:solidFill>
                  <a:schemeClr val="dk1"/>
                </a:solidFill>
              </a:defRPr>
            </a:lvl2pPr>
            <a:lvl3pPr lvl="2" indent="0" algn="ctr">
              <a:spcBef>
                <a:spcPts val="0"/>
              </a:spcBef>
              <a:buClr>
                <a:schemeClr val="dk1"/>
              </a:buClr>
              <a:buFont typeface="Arial"/>
              <a:buNone/>
              <a:defRPr sz="3600">
                <a:solidFill>
                  <a:schemeClr val="dk1"/>
                </a:solidFill>
              </a:defRPr>
            </a:lvl3pPr>
            <a:lvl4pPr lvl="3" indent="0" algn="ctr">
              <a:spcBef>
                <a:spcPts val="0"/>
              </a:spcBef>
              <a:buClr>
                <a:schemeClr val="dk1"/>
              </a:buClr>
              <a:buFont typeface="Arial"/>
              <a:buNone/>
              <a:defRPr sz="3600">
                <a:solidFill>
                  <a:schemeClr val="dk1"/>
                </a:solidFill>
              </a:defRPr>
            </a:lvl4pPr>
            <a:lvl5pPr lvl="4" indent="0" algn="ctr">
              <a:spcBef>
                <a:spcPts val="0"/>
              </a:spcBef>
              <a:buClr>
                <a:schemeClr val="dk1"/>
              </a:buClr>
              <a:buFont typeface="Arial"/>
              <a:buNone/>
              <a:defRPr sz="3600">
                <a:solidFill>
                  <a:schemeClr val="dk1"/>
                </a:solidFill>
              </a:defRPr>
            </a:lvl5pPr>
            <a:lvl6pPr lvl="5" indent="0" algn="ctr">
              <a:spcBef>
                <a:spcPts val="0"/>
              </a:spcBef>
              <a:buClr>
                <a:schemeClr val="dk1"/>
              </a:buClr>
              <a:buFont typeface="Arial"/>
              <a:buNone/>
              <a:defRPr sz="3600">
                <a:solidFill>
                  <a:schemeClr val="dk1"/>
                </a:solidFill>
              </a:defRPr>
            </a:lvl6pPr>
            <a:lvl7pPr lvl="6" indent="0" algn="ctr">
              <a:spcBef>
                <a:spcPts val="0"/>
              </a:spcBef>
              <a:buClr>
                <a:schemeClr val="dk1"/>
              </a:buClr>
              <a:buFont typeface="Arial"/>
              <a:buNone/>
              <a:defRPr sz="3600">
                <a:solidFill>
                  <a:schemeClr val="dk1"/>
                </a:solidFill>
              </a:defRPr>
            </a:lvl7pPr>
            <a:lvl8pPr lvl="7" indent="0" algn="ctr">
              <a:spcBef>
                <a:spcPts val="0"/>
              </a:spcBef>
              <a:buClr>
                <a:schemeClr val="dk1"/>
              </a:buClr>
              <a:buFont typeface="Arial"/>
              <a:buNone/>
              <a:defRPr sz="3600">
                <a:solidFill>
                  <a:schemeClr val="dk1"/>
                </a:solidFill>
              </a:defRPr>
            </a:lvl8pPr>
            <a:lvl9pPr lvl="8" indent="0" algn="ctr">
              <a:spcBef>
                <a:spcPts val="0"/>
              </a:spcBef>
              <a:buClr>
                <a:schemeClr val="dk1"/>
              </a:buClr>
              <a:buFont typeface="Arial"/>
              <a:buNone/>
              <a:defRPr sz="3600">
                <a:solidFill>
                  <a:schemeClr val="dk1"/>
                </a:solidFill>
              </a:defRPr>
            </a:lvl9pPr>
          </a:lstStyle>
          <a:p>
            <a:endParaRPr/>
          </a:p>
        </p:txBody>
      </p:sp>
      <p:sp>
        <p:nvSpPr>
          <p:cNvPr id="14" name="Shape 14"/>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a:buClr>
                <a:srgbClr val="000000"/>
              </a:buClr>
              <a:buSzPct val="25000"/>
              <a:buFont typeface="Arial"/>
              <a:buNone/>
            </a:pPr>
            <a:fld id="{00000000-1234-1234-1234-123412341234}" type="slidenum">
              <a:rPr lang="en"/>
              <a:pPr>
                <a:buClr>
                  <a:srgbClr val="000000"/>
                </a:buClr>
                <a:buSzPct val="25000"/>
                <a:buFont typeface="Arial"/>
                <a:buNone/>
              </a:pPr>
              <a:t>‹#›</a:t>
            </a:fld>
            <a:endParaRPr lang="en"/>
          </a:p>
        </p:txBody>
      </p:sp>
    </p:spTree>
    <p:extLst>
      <p:ext uri="{BB962C8B-B14F-4D97-AF65-F5344CB8AC3E}">
        <p14:creationId xmlns:p14="http://schemas.microsoft.com/office/powerpoint/2010/main" val="17235176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endParaRPr/>
          </a:p>
        </p:txBody>
      </p:sp>
      <p:sp>
        <p:nvSpPr>
          <p:cNvPr id="17" name="Shape 17"/>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a:p>
        </p:txBody>
      </p:sp>
      <p:sp>
        <p:nvSpPr>
          <p:cNvPr id="18" name="Shape 18"/>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a:buClr>
                <a:srgbClr val="000000"/>
              </a:buClr>
              <a:buSzPct val="25000"/>
              <a:buFont typeface="Arial"/>
              <a:buNone/>
            </a:pPr>
            <a:fld id="{00000000-1234-1234-1234-123412341234}" type="slidenum">
              <a:rPr lang="en"/>
              <a:pPr>
                <a:buClr>
                  <a:srgbClr val="000000"/>
                </a:buClr>
                <a:buSzPct val="25000"/>
                <a:buFont typeface="Arial"/>
                <a:buNone/>
              </a:pPr>
              <a:t>‹#›</a:t>
            </a:fld>
            <a:endParaRPr lang="en"/>
          </a:p>
        </p:txBody>
      </p:sp>
    </p:spTree>
    <p:extLst>
      <p:ext uri="{BB962C8B-B14F-4D97-AF65-F5344CB8AC3E}">
        <p14:creationId xmlns:p14="http://schemas.microsoft.com/office/powerpoint/2010/main" val="37343987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endParaRPr/>
          </a:p>
        </p:txBody>
      </p:sp>
      <p:sp>
        <p:nvSpPr>
          <p:cNvPr id="21" name="Shape 21"/>
          <p:cNvSpPr txBox="1">
            <a:spLocks noGrp="1"/>
          </p:cNvSpPr>
          <p:nvPr>
            <p:ph type="body" idx="1"/>
          </p:nvPr>
        </p:nvSpPr>
        <p:spPr>
          <a:xfrm>
            <a:off x="311700" y="1152475"/>
            <a:ext cx="3999899"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9pPr>
          </a:lstStyle>
          <a:p>
            <a:endParaRPr/>
          </a:p>
        </p:txBody>
      </p:sp>
      <p:sp>
        <p:nvSpPr>
          <p:cNvPr id="22" name="Shape 22"/>
          <p:cNvSpPr txBox="1">
            <a:spLocks noGrp="1"/>
          </p:cNvSpPr>
          <p:nvPr>
            <p:ph type="body" idx="2"/>
          </p:nvPr>
        </p:nvSpPr>
        <p:spPr>
          <a:xfrm>
            <a:off x="4832400" y="1152475"/>
            <a:ext cx="3999899"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a:buClr>
                <a:srgbClr val="000000"/>
              </a:buClr>
              <a:buSzPct val="25000"/>
              <a:buFont typeface="Arial"/>
              <a:buNone/>
            </a:pPr>
            <a:fld id="{00000000-1234-1234-1234-123412341234}" type="slidenum">
              <a:rPr lang="en"/>
              <a:pPr>
                <a:buClr>
                  <a:srgbClr val="000000"/>
                </a:buClr>
                <a:buSzPct val="25000"/>
                <a:buFont typeface="Arial"/>
                <a:buNone/>
              </a:pPr>
              <a:t>‹#›</a:t>
            </a:fld>
            <a:endParaRPr lang="en"/>
          </a:p>
        </p:txBody>
      </p:sp>
    </p:spTree>
    <p:extLst>
      <p:ext uri="{BB962C8B-B14F-4D97-AF65-F5344CB8AC3E}">
        <p14:creationId xmlns:p14="http://schemas.microsoft.com/office/powerpoint/2010/main" val="5627135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endParaRPr/>
          </a:p>
        </p:txBody>
      </p:sp>
      <p:sp>
        <p:nvSpPr>
          <p:cNvPr id="26" name="Shape 26"/>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a:buClr>
                <a:srgbClr val="000000"/>
              </a:buClr>
              <a:buSzPct val="25000"/>
              <a:buFont typeface="Arial"/>
              <a:buNone/>
            </a:pPr>
            <a:fld id="{00000000-1234-1234-1234-123412341234}" type="slidenum">
              <a:rPr lang="en"/>
              <a:pPr>
                <a:buClr>
                  <a:srgbClr val="000000"/>
                </a:buClr>
                <a:buSzPct val="25000"/>
                <a:buFont typeface="Arial"/>
                <a:buNone/>
              </a:pPr>
              <a:t>‹#›</a:t>
            </a:fld>
            <a:endParaRPr lang="en"/>
          </a:p>
        </p:txBody>
      </p:sp>
    </p:spTree>
    <p:extLst>
      <p:ext uri="{BB962C8B-B14F-4D97-AF65-F5344CB8AC3E}">
        <p14:creationId xmlns:p14="http://schemas.microsoft.com/office/powerpoint/2010/main" val="24633368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311700" y="555600"/>
            <a:ext cx="2807999" cy="755699"/>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Arial"/>
              <a:buNone/>
              <a:defRPr sz="24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400">
                <a:solidFill>
                  <a:schemeClr val="dk1"/>
                </a:solidFill>
              </a:defRPr>
            </a:lvl2pPr>
            <a:lvl3pPr lvl="2" indent="0">
              <a:spcBef>
                <a:spcPts val="0"/>
              </a:spcBef>
              <a:buClr>
                <a:schemeClr val="dk1"/>
              </a:buClr>
              <a:buFont typeface="Arial"/>
              <a:buNone/>
              <a:defRPr sz="2400">
                <a:solidFill>
                  <a:schemeClr val="dk1"/>
                </a:solidFill>
              </a:defRPr>
            </a:lvl3pPr>
            <a:lvl4pPr lvl="3" indent="0">
              <a:spcBef>
                <a:spcPts val="0"/>
              </a:spcBef>
              <a:buClr>
                <a:schemeClr val="dk1"/>
              </a:buClr>
              <a:buFont typeface="Arial"/>
              <a:buNone/>
              <a:defRPr sz="2400">
                <a:solidFill>
                  <a:schemeClr val="dk1"/>
                </a:solidFill>
              </a:defRPr>
            </a:lvl4pPr>
            <a:lvl5pPr lvl="4" indent="0">
              <a:spcBef>
                <a:spcPts val="0"/>
              </a:spcBef>
              <a:buClr>
                <a:schemeClr val="dk1"/>
              </a:buClr>
              <a:buFont typeface="Arial"/>
              <a:buNone/>
              <a:defRPr sz="2400">
                <a:solidFill>
                  <a:schemeClr val="dk1"/>
                </a:solidFill>
              </a:defRPr>
            </a:lvl5pPr>
            <a:lvl6pPr lvl="5" indent="0">
              <a:spcBef>
                <a:spcPts val="0"/>
              </a:spcBef>
              <a:buClr>
                <a:schemeClr val="dk1"/>
              </a:buClr>
              <a:buFont typeface="Arial"/>
              <a:buNone/>
              <a:defRPr sz="2400">
                <a:solidFill>
                  <a:schemeClr val="dk1"/>
                </a:solidFill>
              </a:defRPr>
            </a:lvl6pPr>
            <a:lvl7pPr lvl="6" indent="0">
              <a:spcBef>
                <a:spcPts val="0"/>
              </a:spcBef>
              <a:buClr>
                <a:schemeClr val="dk1"/>
              </a:buClr>
              <a:buFont typeface="Arial"/>
              <a:buNone/>
              <a:defRPr sz="2400">
                <a:solidFill>
                  <a:schemeClr val="dk1"/>
                </a:solidFill>
              </a:defRPr>
            </a:lvl7pPr>
            <a:lvl8pPr lvl="7" indent="0">
              <a:spcBef>
                <a:spcPts val="0"/>
              </a:spcBef>
              <a:buClr>
                <a:schemeClr val="dk1"/>
              </a:buClr>
              <a:buFont typeface="Arial"/>
              <a:buNone/>
              <a:defRPr sz="2400">
                <a:solidFill>
                  <a:schemeClr val="dk1"/>
                </a:solidFill>
              </a:defRPr>
            </a:lvl8pPr>
            <a:lvl9pPr lvl="8" indent="0">
              <a:spcBef>
                <a:spcPts val="0"/>
              </a:spcBef>
              <a:buClr>
                <a:schemeClr val="dk1"/>
              </a:buClr>
              <a:buFont typeface="Arial"/>
              <a:buNone/>
              <a:defRPr sz="2400">
                <a:solidFill>
                  <a:schemeClr val="dk1"/>
                </a:solidFill>
              </a:defRPr>
            </a:lvl9pPr>
          </a:lstStyle>
          <a:p>
            <a:endParaRPr/>
          </a:p>
        </p:txBody>
      </p:sp>
      <p:sp>
        <p:nvSpPr>
          <p:cNvPr id="29" name="Shape 29"/>
          <p:cNvSpPr txBox="1">
            <a:spLocks noGrp="1"/>
          </p:cNvSpPr>
          <p:nvPr>
            <p:ph type="body" idx="1"/>
          </p:nvPr>
        </p:nvSpPr>
        <p:spPr>
          <a:xfrm>
            <a:off x="311700" y="1389600"/>
            <a:ext cx="2807999" cy="3179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9pPr>
          </a:lstStyle>
          <a:p>
            <a:endParaRPr/>
          </a:p>
        </p:txBody>
      </p:sp>
      <p:sp>
        <p:nvSpPr>
          <p:cNvPr id="30" name="Shape 30"/>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a:buClr>
                <a:srgbClr val="000000"/>
              </a:buClr>
              <a:buSzPct val="25000"/>
              <a:buFont typeface="Arial"/>
              <a:buNone/>
            </a:pPr>
            <a:fld id="{00000000-1234-1234-1234-123412341234}" type="slidenum">
              <a:rPr lang="en"/>
              <a:pPr>
                <a:buClr>
                  <a:srgbClr val="000000"/>
                </a:buClr>
                <a:buSzPct val="25000"/>
                <a:buFont typeface="Arial"/>
                <a:buNone/>
              </a:pPr>
              <a:t>‹#›</a:t>
            </a:fld>
            <a:endParaRPr lang="en"/>
          </a:p>
        </p:txBody>
      </p:sp>
    </p:spTree>
    <p:extLst>
      <p:ext uri="{BB962C8B-B14F-4D97-AF65-F5344CB8AC3E}">
        <p14:creationId xmlns:p14="http://schemas.microsoft.com/office/powerpoint/2010/main" val="330262771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Main point">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490250" y="450150"/>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Arial"/>
              <a:buNone/>
              <a:defRPr sz="4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4800">
                <a:solidFill>
                  <a:schemeClr val="dk1"/>
                </a:solidFill>
              </a:defRPr>
            </a:lvl2pPr>
            <a:lvl3pPr lvl="2" indent="0">
              <a:spcBef>
                <a:spcPts val="0"/>
              </a:spcBef>
              <a:buClr>
                <a:schemeClr val="dk1"/>
              </a:buClr>
              <a:buFont typeface="Arial"/>
              <a:buNone/>
              <a:defRPr sz="4800">
                <a:solidFill>
                  <a:schemeClr val="dk1"/>
                </a:solidFill>
              </a:defRPr>
            </a:lvl3pPr>
            <a:lvl4pPr lvl="3" indent="0">
              <a:spcBef>
                <a:spcPts val="0"/>
              </a:spcBef>
              <a:buClr>
                <a:schemeClr val="dk1"/>
              </a:buClr>
              <a:buFont typeface="Arial"/>
              <a:buNone/>
              <a:defRPr sz="4800">
                <a:solidFill>
                  <a:schemeClr val="dk1"/>
                </a:solidFill>
              </a:defRPr>
            </a:lvl4pPr>
            <a:lvl5pPr lvl="4" indent="0">
              <a:spcBef>
                <a:spcPts val="0"/>
              </a:spcBef>
              <a:buClr>
                <a:schemeClr val="dk1"/>
              </a:buClr>
              <a:buFont typeface="Arial"/>
              <a:buNone/>
              <a:defRPr sz="4800">
                <a:solidFill>
                  <a:schemeClr val="dk1"/>
                </a:solidFill>
              </a:defRPr>
            </a:lvl5pPr>
            <a:lvl6pPr lvl="5" indent="0">
              <a:spcBef>
                <a:spcPts val="0"/>
              </a:spcBef>
              <a:buClr>
                <a:schemeClr val="dk1"/>
              </a:buClr>
              <a:buFont typeface="Arial"/>
              <a:buNone/>
              <a:defRPr sz="4800">
                <a:solidFill>
                  <a:schemeClr val="dk1"/>
                </a:solidFill>
              </a:defRPr>
            </a:lvl6pPr>
            <a:lvl7pPr lvl="6" indent="0">
              <a:spcBef>
                <a:spcPts val="0"/>
              </a:spcBef>
              <a:buClr>
                <a:schemeClr val="dk1"/>
              </a:buClr>
              <a:buFont typeface="Arial"/>
              <a:buNone/>
              <a:defRPr sz="4800">
                <a:solidFill>
                  <a:schemeClr val="dk1"/>
                </a:solidFill>
              </a:defRPr>
            </a:lvl7pPr>
            <a:lvl8pPr lvl="7" indent="0">
              <a:spcBef>
                <a:spcPts val="0"/>
              </a:spcBef>
              <a:buClr>
                <a:schemeClr val="dk1"/>
              </a:buClr>
              <a:buFont typeface="Arial"/>
              <a:buNone/>
              <a:defRPr sz="4800">
                <a:solidFill>
                  <a:schemeClr val="dk1"/>
                </a:solidFill>
              </a:defRPr>
            </a:lvl8pPr>
            <a:lvl9pPr lvl="8" indent="0">
              <a:spcBef>
                <a:spcPts val="0"/>
              </a:spcBef>
              <a:buClr>
                <a:schemeClr val="dk1"/>
              </a:buClr>
              <a:buFont typeface="Arial"/>
              <a:buNone/>
              <a:defRPr sz="4800">
                <a:solidFill>
                  <a:schemeClr val="dk1"/>
                </a:solidFill>
              </a:defRPr>
            </a:lvl9pPr>
          </a:lstStyle>
          <a:p>
            <a:endParaRPr/>
          </a:p>
        </p:txBody>
      </p:sp>
      <p:sp>
        <p:nvSpPr>
          <p:cNvPr id="33" name="Shape 33"/>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a:buClr>
                <a:srgbClr val="000000"/>
              </a:buClr>
              <a:buSzPct val="25000"/>
              <a:buFont typeface="Arial"/>
              <a:buNone/>
            </a:pPr>
            <a:fld id="{00000000-1234-1234-1234-123412341234}" type="slidenum">
              <a:rPr lang="en"/>
              <a:pPr>
                <a:buClr>
                  <a:srgbClr val="000000"/>
                </a:buClr>
                <a:buSzPct val="25000"/>
                <a:buFont typeface="Arial"/>
                <a:buNone/>
              </a:pPr>
              <a:t>‹#›</a:t>
            </a:fld>
            <a:endParaRPr lang="en"/>
          </a:p>
        </p:txBody>
      </p:sp>
    </p:spTree>
    <p:extLst>
      <p:ext uri="{BB962C8B-B14F-4D97-AF65-F5344CB8AC3E}">
        <p14:creationId xmlns:p14="http://schemas.microsoft.com/office/powerpoint/2010/main" val="257857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19607145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4"/>
        <p:cNvGrpSpPr/>
        <p:nvPr/>
      </p:nvGrpSpPr>
      <p:grpSpPr>
        <a:xfrm>
          <a:off x="0" y="0"/>
          <a:ext cx="0" cy="0"/>
          <a:chOff x="0" y="0"/>
          <a:chExt cx="0" cy="0"/>
        </a:xfrm>
      </p:grpSpPr>
      <p:sp>
        <p:nvSpPr>
          <p:cNvPr id="35" name="Shape 35"/>
          <p:cNvSpPr/>
          <p:nvPr/>
        </p:nvSpPr>
        <p:spPr>
          <a:xfrm>
            <a:off x="4572000" y="-125"/>
            <a:ext cx="4572000" cy="5143499"/>
          </a:xfrm>
          <a:prstGeom prst="rect">
            <a:avLst/>
          </a:prstGeom>
          <a:solidFill>
            <a:schemeClr val="lt2"/>
          </a:solidFill>
          <a:ln>
            <a:noFill/>
          </a:ln>
        </p:spPr>
        <p:txBody>
          <a:bodyPr lIns="91425" tIns="91425" rIns="91425" bIns="91425" anchor="ctr" anchorCtr="0">
            <a:noAutofit/>
          </a:bodyPr>
          <a:lstStyle/>
          <a:p>
            <a:pPr defTabSz="914400">
              <a:buClr>
                <a:srgbClr val="000000"/>
              </a:buClr>
              <a:buFont typeface="Arial"/>
              <a:buNone/>
            </a:pPr>
            <a:endParaRPr sz="1400" kern="0">
              <a:solidFill>
                <a:srgbClr val="000000"/>
              </a:solidFill>
              <a:latin typeface="Arial"/>
              <a:ea typeface="Arial"/>
              <a:cs typeface="Arial"/>
              <a:sym typeface="Arial"/>
            </a:endParaRPr>
          </a:p>
        </p:txBody>
      </p:sp>
      <p:sp>
        <p:nvSpPr>
          <p:cNvPr id="36" name="Shape 36"/>
          <p:cNvSpPr txBox="1">
            <a:spLocks noGrp="1"/>
          </p:cNvSpPr>
          <p:nvPr>
            <p:ph type="title"/>
          </p:nvPr>
        </p:nvSpPr>
        <p:spPr>
          <a:xfrm>
            <a:off x="265500" y="1233175"/>
            <a:ext cx="4045199"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Arial"/>
              <a:buNone/>
              <a:defRPr sz="4200" b="0" i="0" u="none" strike="noStrike" cap="none">
                <a:solidFill>
                  <a:schemeClr val="dk1"/>
                </a:solidFill>
                <a:latin typeface="Arial"/>
                <a:ea typeface="Arial"/>
                <a:cs typeface="Arial"/>
                <a:sym typeface="Arial"/>
              </a:defRPr>
            </a:lvl1pPr>
            <a:lvl2pPr lvl="1" indent="0" algn="ctr">
              <a:spcBef>
                <a:spcPts val="0"/>
              </a:spcBef>
              <a:buClr>
                <a:schemeClr val="dk1"/>
              </a:buClr>
              <a:buFont typeface="Arial"/>
              <a:buNone/>
              <a:defRPr sz="4200">
                <a:solidFill>
                  <a:schemeClr val="dk1"/>
                </a:solidFill>
              </a:defRPr>
            </a:lvl2pPr>
            <a:lvl3pPr lvl="2" indent="0" algn="ctr">
              <a:spcBef>
                <a:spcPts val="0"/>
              </a:spcBef>
              <a:buClr>
                <a:schemeClr val="dk1"/>
              </a:buClr>
              <a:buFont typeface="Arial"/>
              <a:buNone/>
              <a:defRPr sz="4200">
                <a:solidFill>
                  <a:schemeClr val="dk1"/>
                </a:solidFill>
              </a:defRPr>
            </a:lvl3pPr>
            <a:lvl4pPr lvl="3" indent="0" algn="ctr">
              <a:spcBef>
                <a:spcPts val="0"/>
              </a:spcBef>
              <a:buClr>
                <a:schemeClr val="dk1"/>
              </a:buClr>
              <a:buFont typeface="Arial"/>
              <a:buNone/>
              <a:defRPr sz="4200">
                <a:solidFill>
                  <a:schemeClr val="dk1"/>
                </a:solidFill>
              </a:defRPr>
            </a:lvl4pPr>
            <a:lvl5pPr lvl="4" indent="0" algn="ctr">
              <a:spcBef>
                <a:spcPts val="0"/>
              </a:spcBef>
              <a:buClr>
                <a:schemeClr val="dk1"/>
              </a:buClr>
              <a:buFont typeface="Arial"/>
              <a:buNone/>
              <a:defRPr sz="4200">
                <a:solidFill>
                  <a:schemeClr val="dk1"/>
                </a:solidFill>
              </a:defRPr>
            </a:lvl5pPr>
            <a:lvl6pPr lvl="5" indent="0" algn="ctr">
              <a:spcBef>
                <a:spcPts val="0"/>
              </a:spcBef>
              <a:buClr>
                <a:schemeClr val="dk1"/>
              </a:buClr>
              <a:buFont typeface="Arial"/>
              <a:buNone/>
              <a:defRPr sz="4200">
                <a:solidFill>
                  <a:schemeClr val="dk1"/>
                </a:solidFill>
              </a:defRPr>
            </a:lvl6pPr>
            <a:lvl7pPr lvl="6" indent="0" algn="ctr">
              <a:spcBef>
                <a:spcPts val="0"/>
              </a:spcBef>
              <a:buClr>
                <a:schemeClr val="dk1"/>
              </a:buClr>
              <a:buFont typeface="Arial"/>
              <a:buNone/>
              <a:defRPr sz="4200">
                <a:solidFill>
                  <a:schemeClr val="dk1"/>
                </a:solidFill>
              </a:defRPr>
            </a:lvl7pPr>
            <a:lvl8pPr lvl="7" indent="0" algn="ctr">
              <a:spcBef>
                <a:spcPts val="0"/>
              </a:spcBef>
              <a:buClr>
                <a:schemeClr val="dk1"/>
              </a:buClr>
              <a:buFont typeface="Arial"/>
              <a:buNone/>
              <a:defRPr sz="4200">
                <a:solidFill>
                  <a:schemeClr val="dk1"/>
                </a:solidFill>
              </a:defRPr>
            </a:lvl8pPr>
            <a:lvl9pPr lvl="8" indent="0" algn="ctr">
              <a:spcBef>
                <a:spcPts val="0"/>
              </a:spcBef>
              <a:buClr>
                <a:schemeClr val="dk1"/>
              </a:buClr>
              <a:buFont typeface="Arial"/>
              <a:buNone/>
              <a:defRPr sz="4200">
                <a:solidFill>
                  <a:schemeClr val="dk1"/>
                </a:solidFill>
              </a:defRPr>
            </a:lvl9pPr>
          </a:lstStyle>
          <a:p>
            <a:endParaRPr/>
          </a:p>
        </p:txBody>
      </p:sp>
      <p:sp>
        <p:nvSpPr>
          <p:cNvPr id="37" name="Shape 37"/>
          <p:cNvSpPr txBox="1">
            <a:spLocks noGrp="1"/>
          </p:cNvSpPr>
          <p:nvPr>
            <p:ph type="subTitle" idx="1"/>
          </p:nvPr>
        </p:nvSpPr>
        <p:spPr>
          <a:xfrm>
            <a:off x="265500" y="2803075"/>
            <a:ext cx="4045199"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1pPr>
            <a:lvl2pPr marL="457200" marR="0" lvl="1"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2pPr>
            <a:lvl3pPr marL="914400" marR="0" lvl="2"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3pPr>
            <a:lvl4pPr marL="1371600" marR="0" lvl="3"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4pPr>
            <a:lvl5pPr marL="1828800" marR="0" lvl="4"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5pPr>
            <a:lvl6pPr marL="2286000" marR="0" lvl="5"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6pPr>
            <a:lvl7pPr marL="2743200" marR="0" lvl="6"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7pPr>
            <a:lvl8pPr marL="3200400" marR="0" lvl="7"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8pPr>
            <a:lvl9pPr marL="3657600" marR="0" lvl="8"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9pPr>
          </a:lstStyle>
          <a:p>
            <a:endParaRPr/>
          </a:p>
        </p:txBody>
      </p:sp>
      <p:sp>
        <p:nvSpPr>
          <p:cNvPr id="38" name="Shape 38"/>
          <p:cNvSpPr txBox="1">
            <a:spLocks noGrp="1"/>
          </p:cNvSpPr>
          <p:nvPr>
            <p:ph type="body" idx="2"/>
          </p:nvPr>
        </p:nvSpPr>
        <p:spPr>
          <a:xfrm>
            <a:off x="4939500" y="724075"/>
            <a:ext cx="3837000" cy="3695099"/>
          </a:xfrm>
          <a:prstGeom prst="rect">
            <a:avLst/>
          </a:prstGeom>
          <a:noFill/>
          <a:ln>
            <a:noFill/>
          </a:ln>
        </p:spPr>
        <p:txBody>
          <a:bodyPr lIns="91425" tIns="91425" rIns="91425" bIns="91425" anchor="ctr"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a:p>
        </p:txBody>
      </p:sp>
      <p:sp>
        <p:nvSpPr>
          <p:cNvPr id="39" name="Shape 39"/>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a:buClr>
                <a:srgbClr val="000000"/>
              </a:buClr>
              <a:buSzPct val="25000"/>
              <a:buFont typeface="Arial"/>
              <a:buNone/>
            </a:pPr>
            <a:fld id="{00000000-1234-1234-1234-123412341234}" type="slidenum">
              <a:rPr lang="en"/>
              <a:pPr>
                <a:buClr>
                  <a:srgbClr val="000000"/>
                </a:buClr>
                <a:buSzPct val="25000"/>
                <a:buFont typeface="Arial"/>
                <a:buNone/>
              </a:pPr>
              <a:t>‹#›</a:t>
            </a:fld>
            <a:endParaRPr lang="en"/>
          </a:p>
        </p:txBody>
      </p:sp>
    </p:spTree>
    <p:extLst>
      <p:ext uri="{BB962C8B-B14F-4D97-AF65-F5344CB8AC3E}">
        <p14:creationId xmlns:p14="http://schemas.microsoft.com/office/powerpoint/2010/main" val="282106891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Caption">
    <p:spTree>
      <p:nvGrpSpPr>
        <p:cNvPr id="1" name="Shape 40"/>
        <p:cNvGrpSpPr/>
        <p:nvPr/>
      </p:nvGrpSpPr>
      <p:grpSpPr>
        <a:xfrm>
          <a:off x="0" y="0"/>
          <a:ext cx="0" cy="0"/>
          <a:chOff x="0" y="0"/>
          <a:chExt cx="0" cy="0"/>
        </a:xfrm>
      </p:grpSpPr>
      <p:sp>
        <p:nvSpPr>
          <p:cNvPr id="41" name="Shape 41"/>
          <p:cNvSpPr txBox="1">
            <a:spLocks noGrp="1"/>
          </p:cNvSpPr>
          <p:nvPr>
            <p:ph type="body" idx="1"/>
          </p:nvPr>
        </p:nvSpPr>
        <p:spPr>
          <a:xfrm>
            <a:off x="311700"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2"/>
              </a:buClr>
              <a:buFont typeface="Arial"/>
              <a:buNone/>
              <a:defRPr sz="18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a:p>
        </p:txBody>
      </p:sp>
      <p:sp>
        <p:nvSpPr>
          <p:cNvPr id="42" name="Shape 42"/>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a:buClr>
                <a:srgbClr val="000000"/>
              </a:buClr>
              <a:buSzPct val="25000"/>
              <a:buFont typeface="Arial"/>
              <a:buNone/>
            </a:pPr>
            <a:fld id="{00000000-1234-1234-1234-123412341234}" type="slidenum">
              <a:rPr lang="en"/>
              <a:pPr>
                <a:buClr>
                  <a:srgbClr val="000000"/>
                </a:buClr>
                <a:buSzPct val="25000"/>
                <a:buFont typeface="Arial"/>
                <a:buNone/>
              </a:pPr>
              <a:t>‹#›</a:t>
            </a:fld>
            <a:endParaRPr lang="en"/>
          </a:p>
        </p:txBody>
      </p:sp>
    </p:spTree>
    <p:extLst>
      <p:ext uri="{BB962C8B-B14F-4D97-AF65-F5344CB8AC3E}">
        <p14:creationId xmlns:p14="http://schemas.microsoft.com/office/powerpoint/2010/main" val="91224075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Big number">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311700" y="1106125"/>
            <a:ext cx="8520599"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Arial"/>
              <a:buNone/>
              <a:defRPr sz="12000" b="0" i="0" u="none" strike="noStrike" cap="none">
                <a:solidFill>
                  <a:schemeClr val="dk1"/>
                </a:solidFill>
                <a:latin typeface="Arial"/>
                <a:ea typeface="Arial"/>
                <a:cs typeface="Arial"/>
                <a:sym typeface="Arial"/>
              </a:defRPr>
            </a:lvl1pPr>
            <a:lvl2pPr lvl="1" indent="0" algn="ctr">
              <a:spcBef>
                <a:spcPts val="0"/>
              </a:spcBef>
              <a:buClr>
                <a:schemeClr val="dk1"/>
              </a:buClr>
              <a:buFont typeface="Arial"/>
              <a:buNone/>
              <a:defRPr sz="12000">
                <a:solidFill>
                  <a:schemeClr val="dk1"/>
                </a:solidFill>
              </a:defRPr>
            </a:lvl2pPr>
            <a:lvl3pPr lvl="2" indent="0" algn="ctr">
              <a:spcBef>
                <a:spcPts val="0"/>
              </a:spcBef>
              <a:buClr>
                <a:schemeClr val="dk1"/>
              </a:buClr>
              <a:buFont typeface="Arial"/>
              <a:buNone/>
              <a:defRPr sz="12000">
                <a:solidFill>
                  <a:schemeClr val="dk1"/>
                </a:solidFill>
              </a:defRPr>
            </a:lvl3pPr>
            <a:lvl4pPr lvl="3" indent="0" algn="ctr">
              <a:spcBef>
                <a:spcPts val="0"/>
              </a:spcBef>
              <a:buClr>
                <a:schemeClr val="dk1"/>
              </a:buClr>
              <a:buFont typeface="Arial"/>
              <a:buNone/>
              <a:defRPr sz="12000">
                <a:solidFill>
                  <a:schemeClr val="dk1"/>
                </a:solidFill>
              </a:defRPr>
            </a:lvl4pPr>
            <a:lvl5pPr lvl="4" indent="0" algn="ctr">
              <a:spcBef>
                <a:spcPts val="0"/>
              </a:spcBef>
              <a:buClr>
                <a:schemeClr val="dk1"/>
              </a:buClr>
              <a:buFont typeface="Arial"/>
              <a:buNone/>
              <a:defRPr sz="12000">
                <a:solidFill>
                  <a:schemeClr val="dk1"/>
                </a:solidFill>
              </a:defRPr>
            </a:lvl5pPr>
            <a:lvl6pPr lvl="5" indent="0" algn="ctr">
              <a:spcBef>
                <a:spcPts val="0"/>
              </a:spcBef>
              <a:buClr>
                <a:schemeClr val="dk1"/>
              </a:buClr>
              <a:buFont typeface="Arial"/>
              <a:buNone/>
              <a:defRPr sz="12000">
                <a:solidFill>
                  <a:schemeClr val="dk1"/>
                </a:solidFill>
              </a:defRPr>
            </a:lvl6pPr>
            <a:lvl7pPr lvl="6" indent="0" algn="ctr">
              <a:spcBef>
                <a:spcPts val="0"/>
              </a:spcBef>
              <a:buClr>
                <a:schemeClr val="dk1"/>
              </a:buClr>
              <a:buFont typeface="Arial"/>
              <a:buNone/>
              <a:defRPr sz="12000">
                <a:solidFill>
                  <a:schemeClr val="dk1"/>
                </a:solidFill>
              </a:defRPr>
            </a:lvl7pPr>
            <a:lvl8pPr lvl="7" indent="0" algn="ctr">
              <a:spcBef>
                <a:spcPts val="0"/>
              </a:spcBef>
              <a:buClr>
                <a:schemeClr val="dk1"/>
              </a:buClr>
              <a:buFont typeface="Arial"/>
              <a:buNone/>
              <a:defRPr sz="12000">
                <a:solidFill>
                  <a:schemeClr val="dk1"/>
                </a:solidFill>
              </a:defRPr>
            </a:lvl8pPr>
            <a:lvl9pPr lvl="8" indent="0" algn="ctr">
              <a:spcBef>
                <a:spcPts val="0"/>
              </a:spcBef>
              <a:buClr>
                <a:schemeClr val="dk1"/>
              </a:buClr>
              <a:buFont typeface="Arial"/>
              <a:buNone/>
              <a:defRPr sz="12000">
                <a:solidFill>
                  <a:schemeClr val="dk1"/>
                </a:solidFill>
              </a:defRPr>
            </a:lvl9pPr>
          </a:lstStyle>
          <a:p>
            <a:endParaRPr/>
          </a:p>
        </p:txBody>
      </p:sp>
      <p:sp>
        <p:nvSpPr>
          <p:cNvPr id="45" name="Shape 45"/>
          <p:cNvSpPr txBox="1">
            <a:spLocks noGrp="1"/>
          </p:cNvSpPr>
          <p:nvPr>
            <p:ph type="body" idx="1"/>
          </p:nvPr>
        </p:nvSpPr>
        <p:spPr>
          <a:xfrm>
            <a:off x="311700" y="3152225"/>
            <a:ext cx="8520599" cy="1300800"/>
          </a:xfrm>
          <a:prstGeom prst="rect">
            <a:avLst/>
          </a:prstGeom>
          <a:noFill/>
          <a:ln>
            <a:noFill/>
          </a:ln>
        </p:spPr>
        <p:txBody>
          <a:bodyPr lIns="91425" tIns="91425" rIns="91425" bIns="91425" anchor="t" anchorCtr="0"/>
          <a:lstStyle>
            <a:lvl1pPr marL="0" marR="0" lvl="0" indent="0" algn="ctr" rtl="0">
              <a:lnSpc>
                <a:spcPct val="115000"/>
              </a:lnSpc>
              <a:spcBef>
                <a:spcPts val="0"/>
              </a:spcBef>
              <a:spcAft>
                <a:spcPts val="1600"/>
              </a:spcAft>
              <a:buClr>
                <a:schemeClr val="dk2"/>
              </a:buClr>
              <a:buFont typeface="Arial"/>
              <a:buNone/>
              <a:defRPr sz="1800" b="0" i="0" u="none" strike="noStrike" cap="none">
                <a:solidFill>
                  <a:schemeClr val="dk2"/>
                </a:solidFill>
                <a:latin typeface="Arial"/>
                <a:ea typeface="Arial"/>
                <a:cs typeface="Arial"/>
                <a:sym typeface="Arial"/>
              </a:defRPr>
            </a:lvl1pPr>
            <a:lvl2pPr marL="457200" marR="0" lvl="1" indent="0" algn="ctr"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2pPr>
            <a:lvl3pPr marL="914400" marR="0" lvl="2" indent="0" algn="ctr"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3pPr>
            <a:lvl4pPr marL="1371600" marR="0" lvl="3" indent="0" algn="ctr"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4pPr>
            <a:lvl5pPr marL="1828800" marR="0" lvl="4" indent="0" algn="ctr"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5pPr>
            <a:lvl6pPr marL="2286000" marR="0" lvl="5" indent="0" algn="ctr"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ctr"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ctr"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ctr"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a:p>
        </p:txBody>
      </p:sp>
      <p:sp>
        <p:nvSpPr>
          <p:cNvPr id="46" name="Shape 46"/>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a:buClr>
                <a:srgbClr val="000000"/>
              </a:buClr>
              <a:buSzPct val="25000"/>
              <a:buFont typeface="Arial"/>
              <a:buNone/>
            </a:pPr>
            <a:fld id="{00000000-1234-1234-1234-123412341234}" type="slidenum">
              <a:rPr lang="en"/>
              <a:pPr>
                <a:buClr>
                  <a:srgbClr val="000000"/>
                </a:buClr>
                <a:buSzPct val="25000"/>
                <a:buFont typeface="Arial"/>
                <a:buNone/>
              </a:pPr>
              <a:t>‹#›</a:t>
            </a:fld>
            <a:endParaRPr lang="en"/>
          </a:p>
        </p:txBody>
      </p:sp>
    </p:spTree>
    <p:extLst>
      <p:ext uri="{BB962C8B-B14F-4D97-AF65-F5344CB8AC3E}">
        <p14:creationId xmlns:p14="http://schemas.microsoft.com/office/powerpoint/2010/main" val="6351510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7"/>
        <p:cNvGrpSpPr/>
        <p:nvPr/>
      </p:nvGrpSpPr>
      <p:grpSpPr>
        <a:xfrm>
          <a:off x="0" y="0"/>
          <a:ext cx="0" cy="0"/>
          <a:chOff x="0" y="0"/>
          <a:chExt cx="0" cy="0"/>
        </a:xfrm>
      </p:grpSpPr>
      <p:sp>
        <p:nvSpPr>
          <p:cNvPr id="48" name="Shape 48"/>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a:buClr>
                <a:srgbClr val="000000"/>
              </a:buClr>
              <a:buSzPct val="25000"/>
              <a:buFont typeface="Arial"/>
              <a:buNone/>
            </a:pPr>
            <a:fld id="{00000000-1234-1234-1234-123412341234}" type="slidenum">
              <a:rPr lang="en"/>
              <a:pPr>
                <a:buClr>
                  <a:srgbClr val="000000"/>
                </a:buClr>
                <a:buSzPct val="25000"/>
                <a:buFont typeface="Arial"/>
                <a:buNone/>
              </a:pPr>
              <a:t>‹#›</a:t>
            </a:fld>
            <a:endParaRPr lang="en"/>
          </a:p>
        </p:txBody>
      </p:sp>
    </p:spTree>
    <p:extLst>
      <p:ext uri="{BB962C8B-B14F-4D97-AF65-F5344CB8AC3E}">
        <p14:creationId xmlns:p14="http://schemas.microsoft.com/office/powerpoint/2010/main" val="1554852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r">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3797" y="4823363"/>
            <a:ext cx="373338" cy="273844"/>
          </a:xfrm>
          <a:prstGeom prst="rect">
            <a:avLst/>
          </a:prstGeom>
        </p:spPr>
        <p:txBody>
          <a:bodyPr/>
          <a:lstStyle/>
          <a:p>
            <a:fld id="{ADA07C09-8A41-3B46-A636-3955072BBB4F}" type="slidenum">
              <a:rPr lang="en-US" smtClean="0"/>
              <a:t>‹#›</a:t>
            </a:fld>
            <a:endParaRPr lang="en-US"/>
          </a:p>
        </p:txBody>
      </p:sp>
    </p:spTree>
    <p:extLst>
      <p:ext uri="{BB962C8B-B14F-4D97-AF65-F5344CB8AC3E}">
        <p14:creationId xmlns:p14="http://schemas.microsoft.com/office/powerpoint/2010/main" val="2720805257"/>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617314889"/>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Arial"/>
            </a:endParaRPr>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74312872"/>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931154486"/>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24082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5240166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slideLayout" Target="../slideLayouts/slideLayout12.xml"/><Relationship Id="rId8" Type="http://schemas.openxmlformats.org/officeDocument/2006/relationships/theme" Target="../theme/theme2.xml"/><Relationship Id="rId9" Type="http://schemas.openxmlformats.org/officeDocument/2006/relationships/image" Target="../media/image1.png"/><Relationship Id="rId1" Type="http://schemas.openxmlformats.org/officeDocument/2006/relationships/slideLayout" Target="../slideLayouts/slideLayout6.xml"/><Relationship Id="rId2"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11" Type="http://schemas.openxmlformats.org/officeDocument/2006/relationships/theme" Target="../theme/theme3.xml"/><Relationship Id="rId12" Type="http://schemas.openxmlformats.org/officeDocument/2006/relationships/image" Target="../media/image1.png"/><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11" Type="http://schemas.openxmlformats.org/officeDocument/2006/relationships/theme" Target="../theme/theme4.xml"/><Relationship Id="rId12" Type="http://schemas.openxmlformats.org/officeDocument/2006/relationships/image" Target="../media/image1.pn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43.xml"/><Relationship Id="rId12" Type="http://schemas.openxmlformats.org/officeDocument/2006/relationships/theme" Target="../theme/theme5.xml"/><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 Id="rId9" Type="http://schemas.openxmlformats.org/officeDocument/2006/relationships/slideLayout" Target="../slideLayouts/slideLayout41.xml"/><Relationship Id="rId10"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631908287"/>
      </p:ext>
    </p:extLst>
  </p:cSld>
  <p:clrMap bg1="lt1" tx1="dk1" bg2="lt2" tx2="dk2" accent1="accent1" accent2="accent2" accent3="accent3" accent4="accent4" accent5="accent5" accent6="accent6" hlink="hlink" folHlink="folHlink"/>
  <p:sldLayoutIdLst>
    <p:sldLayoutId id="2147484098" r:id="rId1"/>
    <p:sldLayoutId id="2147484099" r:id="rId2"/>
    <p:sldLayoutId id="2147484100" r:id="rId3"/>
    <p:sldLayoutId id="2147484121" r:id="rId4"/>
    <p:sldLayoutId id="2147484125" r:id="rId5"/>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1048989917"/>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7232A"/>
        </a:solidFill>
        <a:effectLst/>
      </p:bgPr>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1247056722"/>
      </p:ext>
    </p:extLst>
  </p:cSld>
  <p:clrMap bg1="lt1" tx1="dk1" bg2="lt2" tx2="dk2" accent1="accent1" accent2="accent2" accent3="accent3" accent4="accent4" accent5="accent5" accent6="accent6" hlink="hlink" folHlink="folHlink"/>
  <p:sldLayoutIdLst>
    <p:sldLayoutId id="2147484127" r:id="rId1"/>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7232A"/>
        </a:solidFill>
        <a:effectLst/>
      </p:bgPr>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2867322948"/>
      </p:ext>
    </p:extLst>
  </p:cSld>
  <p:clrMap bg1="lt1" tx1="dk1" bg2="lt2" tx2="dk2" accent1="accent1" accent2="accent2" accent3="accent3" accent4="accent4" accent5="accent5" accent6="accent6" hlink="hlink" folHlink="folHlink"/>
  <p:sldLayoutIdLst>
    <p:sldLayoutId id="2147484138" r:id="rId1"/>
    <p:sldLayoutId id="2147484139" r:id="rId2"/>
    <p:sldLayoutId id="2147484140" r:id="rId3"/>
    <p:sldLayoutId id="2147484141" r:id="rId4"/>
    <p:sldLayoutId id="2147484142" r:id="rId5"/>
    <p:sldLayoutId id="2147484143" r:id="rId6"/>
    <p:sldLayoutId id="2147484144" r:id="rId7"/>
    <p:sldLayoutId id="2147484145" r:id="rId8"/>
    <p:sldLayoutId id="2147484146" r:id="rId9"/>
    <p:sldLayoutId id="2147484147" r:id="rId10"/>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algn="r" defTabSz="914400">
              <a:buClr>
                <a:srgbClr val="595959"/>
              </a:buClr>
              <a:buSzPct val="25000"/>
              <a:buFont typeface="Arial"/>
              <a:buNone/>
            </a:pPr>
            <a:fld id="{00000000-1234-1234-1234-123412341234}" type="slidenum">
              <a:rPr lang="en" sz="1000" kern="0">
                <a:solidFill>
                  <a:srgbClr val="595959"/>
                </a:solidFill>
                <a:latin typeface="Arial"/>
                <a:ea typeface="Arial"/>
                <a:cs typeface="Arial"/>
                <a:sym typeface="Arial"/>
              </a:rPr>
              <a:pPr algn="r" defTabSz="914400">
                <a:buClr>
                  <a:srgbClr val="595959"/>
                </a:buClr>
                <a:buSzPct val="25000"/>
                <a:buFont typeface="Arial"/>
                <a:buNone/>
              </a:pPr>
              <a:t>‹#›</a:t>
            </a:fld>
            <a:endParaRPr lang="en" sz="1000" kern="0">
              <a:solidFill>
                <a:srgbClr val="595959"/>
              </a:solidFill>
              <a:latin typeface="Arial"/>
              <a:ea typeface="Arial"/>
              <a:cs typeface="Arial"/>
              <a:sym typeface="Arial"/>
            </a:endParaRPr>
          </a:p>
        </p:txBody>
      </p:sp>
    </p:spTree>
    <p:extLst>
      <p:ext uri="{BB962C8B-B14F-4D97-AF65-F5344CB8AC3E}">
        <p14:creationId xmlns:p14="http://schemas.microsoft.com/office/powerpoint/2010/main" val="2265621853"/>
      </p:ext>
    </p:extLst>
  </p:cSld>
  <p:clrMap bg1="lt1" tx1="dk1" bg2="dk2" tx2="lt2" accent1="accent1" accent2="accent2" accent3="accent3" accent4="accent4" accent5="accent5" accent6="accent6" hlink="hlink" folHlink="folHlink"/>
  <p:sldLayoutIdLst>
    <p:sldLayoutId id="2147484149" r:id="rId1"/>
    <p:sldLayoutId id="2147484150" r:id="rId2"/>
    <p:sldLayoutId id="2147484151" r:id="rId3"/>
    <p:sldLayoutId id="2147484152" r:id="rId4"/>
    <p:sldLayoutId id="2147484153" r:id="rId5"/>
    <p:sldLayoutId id="2147484154" r:id="rId6"/>
    <p:sldLayoutId id="2147484155" r:id="rId7"/>
    <p:sldLayoutId id="2147484156" r:id="rId8"/>
    <p:sldLayoutId id="2147484157" r:id="rId9"/>
    <p:sldLayoutId id="2147484158" r:id="rId10"/>
    <p:sldLayoutId id="21474841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5" Type="http://schemas.openxmlformats.org/officeDocument/2006/relationships/image" Target="../media/image7.png"/><Relationship Id="rId6" Type="http://schemas.microsoft.com/office/2007/relationships/hdphoto" Target="../media/hdphoto1.wdp"/><Relationship Id="rId7"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4" Type="http://schemas.microsoft.com/office/2007/relationships/hdphoto" Target="../media/hdphoto2.wdp"/><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 Type="http://schemas.openxmlformats.org/officeDocument/2006/relationships/slideLayout" Target="../slideLayouts/slideLayout2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1" Type="http://schemas.openxmlformats.org/officeDocument/2006/relationships/slideLayout" Target="../slideLayouts/slideLayout2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1" Type="http://schemas.openxmlformats.org/officeDocument/2006/relationships/slideLayout" Target="../slideLayouts/slideLayout2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36.png"/><Relationship Id="rId1" Type="http://schemas.openxmlformats.org/officeDocument/2006/relationships/slideLayout" Target="../slideLayouts/slideLayout2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37.emf"/><Relationship Id="rId4" Type="http://schemas.openxmlformats.org/officeDocument/2006/relationships/image" Target="../media/image38.emf"/><Relationship Id="rId5" Type="http://schemas.openxmlformats.org/officeDocument/2006/relationships/image" Target="../media/image39.emf"/><Relationship Id="rId6" Type="http://schemas.openxmlformats.org/officeDocument/2006/relationships/image" Target="../media/image40.emf"/><Relationship Id="rId7" Type="http://schemas.openxmlformats.org/officeDocument/2006/relationships/image" Target="../media/image41.emf"/><Relationship Id="rId8" Type="http://schemas.openxmlformats.org/officeDocument/2006/relationships/image" Target="../media/image42.emf"/><Relationship Id="rId1" Type="http://schemas.openxmlformats.org/officeDocument/2006/relationships/slideLayout" Target="../slideLayouts/slideLayout2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5.xml"/><Relationship Id="rId3"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9" Type="http://schemas.openxmlformats.org/officeDocument/2006/relationships/image" Target="../media/image49.png"/><Relationship Id="rId20" Type="http://schemas.openxmlformats.org/officeDocument/2006/relationships/image" Target="../media/image60.png"/><Relationship Id="rId21" Type="http://schemas.openxmlformats.org/officeDocument/2006/relationships/image" Target="../media/image61.png"/><Relationship Id="rId22" Type="http://schemas.openxmlformats.org/officeDocument/2006/relationships/image" Target="../media/image62.png"/><Relationship Id="rId23" Type="http://schemas.openxmlformats.org/officeDocument/2006/relationships/image" Target="../media/image63.jpg"/><Relationship Id="rId24" Type="http://schemas.openxmlformats.org/officeDocument/2006/relationships/image" Target="../media/image64.jpg"/><Relationship Id="rId25" Type="http://schemas.openxmlformats.org/officeDocument/2006/relationships/image" Target="../media/image65.png"/><Relationship Id="rId26" Type="http://schemas.openxmlformats.org/officeDocument/2006/relationships/image" Target="../media/image66.png"/><Relationship Id="rId27" Type="http://schemas.openxmlformats.org/officeDocument/2006/relationships/image" Target="../media/image67.png"/><Relationship Id="rId28" Type="http://schemas.openxmlformats.org/officeDocument/2006/relationships/image" Target="../media/image68.png"/><Relationship Id="rId29" Type="http://schemas.openxmlformats.org/officeDocument/2006/relationships/image" Target="../media/image69.png"/><Relationship Id="rId30" Type="http://schemas.openxmlformats.org/officeDocument/2006/relationships/image" Target="../media/image70.png"/><Relationship Id="rId31" Type="http://schemas.openxmlformats.org/officeDocument/2006/relationships/image" Target="../media/image71.png"/><Relationship Id="rId32" Type="http://schemas.openxmlformats.org/officeDocument/2006/relationships/image" Target="../media/image72.png"/><Relationship Id="rId10" Type="http://schemas.openxmlformats.org/officeDocument/2006/relationships/image" Target="../media/image50.png"/><Relationship Id="rId11" Type="http://schemas.openxmlformats.org/officeDocument/2006/relationships/image" Target="../media/image51.png"/><Relationship Id="rId12" Type="http://schemas.openxmlformats.org/officeDocument/2006/relationships/image" Target="../media/image52.png"/><Relationship Id="rId13" Type="http://schemas.openxmlformats.org/officeDocument/2006/relationships/image" Target="../media/image53.png"/><Relationship Id="rId14" Type="http://schemas.openxmlformats.org/officeDocument/2006/relationships/image" Target="../media/image54.png"/><Relationship Id="rId15" Type="http://schemas.openxmlformats.org/officeDocument/2006/relationships/image" Target="../media/image55.png"/><Relationship Id="rId16" Type="http://schemas.openxmlformats.org/officeDocument/2006/relationships/image" Target="../media/image56.png"/><Relationship Id="rId17" Type="http://schemas.openxmlformats.org/officeDocument/2006/relationships/image" Target="../media/image57.png"/><Relationship Id="rId18" Type="http://schemas.openxmlformats.org/officeDocument/2006/relationships/image" Target="../media/image58.png"/><Relationship Id="rId19" Type="http://schemas.openxmlformats.org/officeDocument/2006/relationships/image" Target="../media/image59.png"/><Relationship Id="rId1" Type="http://schemas.openxmlformats.org/officeDocument/2006/relationships/slideLayout" Target="../slideLayouts/slideLayout33.xml"/><Relationship Id="rId2" Type="http://schemas.openxmlformats.org/officeDocument/2006/relationships/notesSlide" Target="../notesSlides/notesSlide17.xml"/><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73.jpeg"/><Relationship Id="rId4" Type="http://schemas.openxmlformats.org/officeDocument/2006/relationships/image" Target="../media/image74.png"/><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png"/><Relationship Id="rId5" Type="http://schemas.openxmlformats.org/officeDocument/2006/relationships/image" Target="../media/image77.png"/><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62.png"/><Relationship Id="rId5" Type="http://schemas.openxmlformats.org/officeDocument/2006/relationships/image" Target="../media/image64.jpg"/><Relationship Id="rId6" Type="http://schemas.openxmlformats.org/officeDocument/2006/relationships/image" Target="../media/image63.jpg"/><Relationship Id="rId7" Type="http://schemas.openxmlformats.org/officeDocument/2006/relationships/image" Target="../media/image81.png"/><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46" Type="http://schemas.openxmlformats.org/officeDocument/2006/relationships/image" Target="../media/image125.png"/><Relationship Id="rId47" Type="http://schemas.openxmlformats.org/officeDocument/2006/relationships/image" Target="../media/image126.png"/><Relationship Id="rId48" Type="http://schemas.openxmlformats.org/officeDocument/2006/relationships/image" Target="../media/image127.png"/><Relationship Id="rId49" Type="http://schemas.openxmlformats.org/officeDocument/2006/relationships/image" Target="../media/image128.png"/><Relationship Id="rId20" Type="http://schemas.openxmlformats.org/officeDocument/2006/relationships/image" Target="../media/image99.png"/><Relationship Id="rId21" Type="http://schemas.openxmlformats.org/officeDocument/2006/relationships/image" Target="../media/image100.jpeg"/><Relationship Id="rId22" Type="http://schemas.openxmlformats.org/officeDocument/2006/relationships/image" Target="../media/image101.png"/><Relationship Id="rId23" Type="http://schemas.openxmlformats.org/officeDocument/2006/relationships/image" Target="../media/image102.png"/><Relationship Id="rId24" Type="http://schemas.openxmlformats.org/officeDocument/2006/relationships/image" Target="../media/image103.png"/><Relationship Id="rId25" Type="http://schemas.openxmlformats.org/officeDocument/2006/relationships/image" Target="../media/image104.png"/><Relationship Id="rId26" Type="http://schemas.openxmlformats.org/officeDocument/2006/relationships/image" Target="../media/image105.png"/><Relationship Id="rId27" Type="http://schemas.openxmlformats.org/officeDocument/2006/relationships/image" Target="../media/image106.png"/><Relationship Id="rId28" Type="http://schemas.openxmlformats.org/officeDocument/2006/relationships/image" Target="../media/image107.png"/><Relationship Id="rId29" Type="http://schemas.openxmlformats.org/officeDocument/2006/relationships/image" Target="../media/image108.png"/><Relationship Id="rId50" Type="http://schemas.openxmlformats.org/officeDocument/2006/relationships/image" Target="../media/image129.png"/><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82.jpeg"/><Relationship Id="rId4" Type="http://schemas.openxmlformats.org/officeDocument/2006/relationships/image" Target="../media/image83.png"/><Relationship Id="rId5" Type="http://schemas.openxmlformats.org/officeDocument/2006/relationships/image" Target="../media/image84.png"/><Relationship Id="rId30" Type="http://schemas.openxmlformats.org/officeDocument/2006/relationships/image" Target="../media/image109.png"/><Relationship Id="rId31" Type="http://schemas.openxmlformats.org/officeDocument/2006/relationships/image" Target="../media/image110.png"/><Relationship Id="rId32" Type="http://schemas.openxmlformats.org/officeDocument/2006/relationships/image" Target="../media/image111.png"/><Relationship Id="rId9" Type="http://schemas.openxmlformats.org/officeDocument/2006/relationships/image" Target="../media/image88.png"/><Relationship Id="rId6" Type="http://schemas.openxmlformats.org/officeDocument/2006/relationships/image" Target="../media/image85.png"/><Relationship Id="rId7" Type="http://schemas.openxmlformats.org/officeDocument/2006/relationships/image" Target="../media/image86.png"/><Relationship Id="rId8" Type="http://schemas.openxmlformats.org/officeDocument/2006/relationships/image" Target="../media/image87.png"/><Relationship Id="rId33" Type="http://schemas.openxmlformats.org/officeDocument/2006/relationships/image" Target="../media/image112.png"/><Relationship Id="rId34" Type="http://schemas.openxmlformats.org/officeDocument/2006/relationships/image" Target="../media/image113.png"/><Relationship Id="rId35" Type="http://schemas.openxmlformats.org/officeDocument/2006/relationships/image" Target="../media/image114.png"/><Relationship Id="rId36" Type="http://schemas.openxmlformats.org/officeDocument/2006/relationships/image" Target="../media/image115.png"/><Relationship Id="rId10" Type="http://schemas.openxmlformats.org/officeDocument/2006/relationships/image" Target="../media/image89.jpeg"/><Relationship Id="rId11" Type="http://schemas.openxmlformats.org/officeDocument/2006/relationships/image" Target="../media/image90.emf"/><Relationship Id="rId12" Type="http://schemas.openxmlformats.org/officeDocument/2006/relationships/image" Target="../media/image91.jpeg"/><Relationship Id="rId13" Type="http://schemas.openxmlformats.org/officeDocument/2006/relationships/image" Target="../media/image92.png"/><Relationship Id="rId14" Type="http://schemas.openxmlformats.org/officeDocument/2006/relationships/image" Target="../media/image93.png"/><Relationship Id="rId15" Type="http://schemas.openxmlformats.org/officeDocument/2006/relationships/image" Target="../media/image94.png"/><Relationship Id="rId16" Type="http://schemas.openxmlformats.org/officeDocument/2006/relationships/image" Target="../media/image95.png"/><Relationship Id="rId17" Type="http://schemas.openxmlformats.org/officeDocument/2006/relationships/image" Target="../media/image96.png"/><Relationship Id="rId18" Type="http://schemas.openxmlformats.org/officeDocument/2006/relationships/image" Target="../media/image97.jpeg"/><Relationship Id="rId19" Type="http://schemas.openxmlformats.org/officeDocument/2006/relationships/image" Target="../media/image98.jpeg"/><Relationship Id="rId37" Type="http://schemas.openxmlformats.org/officeDocument/2006/relationships/image" Target="../media/image116.png"/><Relationship Id="rId38" Type="http://schemas.openxmlformats.org/officeDocument/2006/relationships/image" Target="../media/image117.png"/><Relationship Id="rId39" Type="http://schemas.openxmlformats.org/officeDocument/2006/relationships/image" Target="../media/image118.png"/><Relationship Id="rId40" Type="http://schemas.openxmlformats.org/officeDocument/2006/relationships/image" Target="../media/image119.png"/><Relationship Id="rId41" Type="http://schemas.openxmlformats.org/officeDocument/2006/relationships/image" Target="../media/image120.png"/><Relationship Id="rId42" Type="http://schemas.openxmlformats.org/officeDocument/2006/relationships/image" Target="../media/image121.png"/><Relationship Id="rId43" Type="http://schemas.openxmlformats.org/officeDocument/2006/relationships/image" Target="../media/image122.png"/><Relationship Id="rId44" Type="http://schemas.openxmlformats.org/officeDocument/2006/relationships/image" Target="../media/image123.png"/><Relationship Id="rId45" Type="http://schemas.openxmlformats.org/officeDocument/2006/relationships/image" Target="../media/image124.png"/></Relationships>
</file>

<file path=ppt/slides/_rels/slide24.xml.rels><?xml version="1.0" encoding="UTF-8" standalone="yes"?>
<Relationships xmlns="http://schemas.openxmlformats.org/package/2006/relationships"><Relationship Id="rId3" Type="http://schemas.openxmlformats.org/officeDocument/2006/relationships/image" Target="../media/image130.png"/><Relationship Id="rId4" Type="http://schemas.openxmlformats.org/officeDocument/2006/relationships/image" Target="../media/image131.png"/><Relationship Id="rId5" Type="http://schemas.openxmlformats.org/officeDocument/2006/relationships/image" Target="../media/image132.png"/><Relationship Id="rId6" Type="http://schemas.openxmlformats.org/officeDocument/2006/relationships/image" Target="../media/image133.png"/><Relationship Id="rId7" Type="http://schemas.openxmlformats.org/officeDocument/2006/relationships/hyperlink" Target="http://cloud-foundry.meetup.com/" TargetMode="External"/><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134.png"/></Relationships>
</file>

<file path=ppt/slides/_rels/slide26.xml.rels><?xml version="1.0" encoding="UTF-8" standalone="yes"?>
<Relationships xmlns="http://schemas.openxmlformats.org/package/2006/relationships"><Relationship Id="rId11" Type="http://schemas.openxmlformats.org/officeDocument/2006/relationships/image" Target="../media/image143.png"/><Relationship Id="rId12" Type="http://schemas.openxmlformats.org/officeDocument/2006/relationships/image" Target="../media/image144.png"/><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135.png"/><Relationship Id="rId4" Type="http://schemas.openxmlformats.org/officeDocument/2006/relationships/image" Target="../media/image136.png"/><Relationship Id="rId5" Type="http://schemas.openxmlformats.org/officeDocument/2006/relationships/image" Target="../media/image137.png"/><Relationship Id="rId6" Type="http://schemas.openxmlformats.org/officeDocument/2006/relationships/image" Target="../media/image138.png"/><Relationship Id="rId7" Type="http://schemas.openxmlformats.org/officeDocument/2006/relationships/image" Target="../media/image139.png"/><Relationship Id="rId8" Type="http://schemas.openxmlformats.org/officeDocument/2006/relationships/image" Target="../media/image140.png"/><Relationship Id="rId9" Type="http://schemas.openxmlformats.org/officeDocument/2006/relationships/image" Target="../media/image141.png"/><Relationship Id="rId10" Type="http://schemas.openxmlformats.org/officeDocument/2006/relationships/image" Target="../media/image142.png"/></Relationships>
</file>

<file path=ppt/slides/_rels/slide27.xml.rels><?xml version="1.0" encoding="UTF-8" standalone="yes"?>
<Relationships xmlns="http://schemas.openxmlformats.org/package/2006/relationships"><Relationship Id="rId3" Type="http://schemas.openxmlformats.org/officeDocument/2006/relationships/image" Target="../media/image145.jpeg"/><Relationship Id="rId4" Type="http://schemas.openxmlformats.org/officeDocument/2006/relationships/image" Target="../media/image2.png"/><Relationship Id="rId5" Type="http://schemas.openxmlformats.org/officeDocument/2006/relationships/image" Target="../media/image146.emf"/><Relationship Id="rId6" Type="http://schemas.openxmlformats.org/officeDocument/2006/relationships/image" Target="../media/image147.emf"/><Relationship Id="rId7" Type="http://schemas.openxmlformats.org/officeDocument/2006/relationships/image" Target="../media/image148.emf"/><Relationship Id="rId8" Type="http://schemas.openxmlformats.org/officeDocument/2006/relationships/image" Target="../media/image149.emf"/><Relationship Id="rId9" Type="http://schemas.openxmlformats.org/officeDocument/2006/relationships/image" Target="../media/image150.emf"/><Relationship Id="rId10" Type="http://schemas.openxmlformats.org/officeDocument/2006/relationships/image" Target="../media/image151.emf"/><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73.jpeg"/><Relationship Id="rId4" Type="http://schemas.openxmlformats.org/officeDocument/2006/relationships/image" Target="../media/image8.png"/><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png"/><Relationship Id="rId7" Type="http://schemas.openxmlformats.org/officeDocument/2006/relationships/image" Target="../media/image14.png"/><Relationship Id="rId8"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chart" Target="../charts/char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3">
            <a:extLst>
              <a:ext uri="{28A0092B-C50C-407E-A947-70E740481C1C}">
                <a14:useLocalDpi xmlns:a14="http://schemas.microsoft.com/office/drawing/2010/main" val="0"/>
              </a:ext>
            </a:extLst>
          </a:blip>
          <a:srcRect t="5795" b="5795"/>
          <a:stretch/>
        </p:blipFill>
        <p:spPr>
          <a:xfrm>
            <a:off x="-13167" y="-130747"/>
            <a:ext cx="9170334" cy="5404994"/>
          </a:xfrm>
          <a:prstGeom prst="rect">
            <a:avLst/>
          </a:prstGeom>
        </p:spPr>
      </p:pic>
      <p:sp>
        <p:nvSpPr>
          <p:cNvPr id="14" name="Shape 251"/>
          <p:cNvSpPr/>
          <p:nvPr/>
        </p:nvSpPr>
        <p:spPr>
          <a:xfrm>
            <a:off x="-4469" y="-130747"/>
            <a:ext cx="9144000" cy="5404994"/>
          </a:xfrm>
          <a:prstGeom prst="rect">
            <a:avLst/>
          </a:prstGeom>
          <a:solidFill>
            <a:srgbClr val="182730">
              <a:alpha val="77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sp>
        <p:nvSpPr>
          <p:cNvPr id="10" name="TextBox 9"/>
          <p:cNvSpPr txBox="1"/>
          <p:nvPr/>
        </p:nvSpPr>
        <p:spPr>
          <a:xfrm>
            <a:off x="623455" y="1898424"/>
            <a:ext cx="7897090" cy="2025170"/>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a:solidFill>
                  <a:srgbClr val="00AE9E"/>
                </a:solidFill>
                <a:effectLst>
                  <a:outerShdw blurRad="50800" dist="38100" dir="5400000" algn="t" rotWithShape="0">
                    <a:prstClr val="black">
                      <a:alpha val="40000"/>
                    </a:prstClr>
                  </a:outerShdw>
                </a:effectLst>
                <a:cs typeface="Arial"/>
              </a:rPr>
              <a:t>Cloud Native </a:t>
            </a:r>
            <a:r>
              <a:rPr lang="en-US" sz="4200" b="1" spc="-100" dirty="0" smtClean="0">
                <a:solidFill>
                  <a:srgbClr val="00AE9E"/>
                </a:solidFill>
                <a:effectLst>
                  <a:outerShdw blurRad="50800" dist="38100" dir="5400000" algn="t" rotWithShape="0">
                    <a:prstClr val="black">
                      <a:alpha val="40000"/>
                    </a:prstClr>
                  </a:outerShdw>
                </a:effectLst>
                <a:cs typeface="Arial"/>
              </a:rPr>
              <a:t>Applications</a:t>
            </a: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Introduction</a:t>
            </a:r>
            <a:endParaRPr lang="en-US" sz="2400" b="1" spc="-100" dirty="0">
              <a:solidFill>
                <a:schemeClr val="bg1"/>
              </a:solidFill>
              <a:effectLst>
                <a:outerShdw blurRad="50800" dist="38100" dir="5400000" algn="t" rotWithShape="0">
                  <a:prstClr val="black">
                    <a:alpha val="40000"/>
                  </a:prstClr>
                </a:outerShdw>
              </a:effectLst>
              <a:cs typeface="Arial"/>
            </a:endParaRPr>
          </a:p>
          <a:p>
            <a:pPr>
              <a:spcAft>
                <a:spcPts val="1200"/>
              </a:spcAft>
            </a:pPr>
            <a:endParaRPr lang="en-US" sz="4200" b="1" spc="-100" dirty="0" smtClean="0">
              <a:solidFill>
                <a:srgbClr val="00AE9E"/>
              </a:solidFill>
              <a:effectLst>
                <a:outerShdw blurRad="50800" dist="38100" dir="5400000" algn="t" rotWithShape="0">
                  <a:prstClr val="black">
                    <a:alpha val="40000"/>
                  </a:prstClr>
                </a:outerShdw>
              </a:effectLst>
              <a:latin typeface="Arial"/>
              <a:cs typeface="Arial"/>
            </a:endParaRPr>
          </a:p>
        </p:txBody>
      </p:sp>
      <p:pic>
        <p:nvPicPr>
          <p:cNvPr id="7" name="Picture 6" descr="pivotal_teal.png"/>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pic>
        <p:nvPicPr>
          <p:cNvPr id="2" name="Picture 1" descr="GAIG.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19085" y="248056"/>
            <a:ext cx="2561741" cy="1089395"/>
          </a:xfrm>
          <a:prstGeom prst="rect">
            <a:avLst/>
          </a:prstGeom>
        </p:spPr>
      </p:pic>
    </p:spTree>
    <p:extLst>
      <p:ext uri="{BB962C8B-B14F-4D97-AF65-F5344CB8AC3E}">
        <p14:creationId xmlns:p14="http://schemas.microsoft.com/office/powerpoint/2010/main" val="15859686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solidFill>
                  <a:schemeClr val="bg1">
                    <a:lumMod val="85000"/>
                  </a:schemeClr>
                </a:solidFill>
              </a:rPr>
              <a:t>Software is changing </a:t>
            </a:r>
            <a:r>
              <a:rPr lang="en-US" sz="3200" dirty="0">
                <a:solidFill>
                  <a:srgbClr val="00AE9E"/>
                </a:solidFill>
              </a:rPr>
              <a:t>INDUSTRIES</a:t>
            </a:r>
          </a:p>
        </p:txBody>
      </p:sp>
      <p:sp>
        <p:nvSpPr>
          <p:cNvPr id="2" name="Slide Number Placeholder 1"/>
          <p:cNvSpPr>
            <a:spLocks noGrp="1"/>
          </p:cNvSpPr>
          <p:nvPr>
            <p:ph type="sldNum" sz="quarter" idx="12"/>
          </p:nvPr>
        </p:nvSpPr>
        <p:spPr/>
        <p:txBody>
          <a:bodyPr/>
          <a:lstStyle/>
          <a:p>
            <a:fld id="{ADA07C09-8A41-3B46-A636-3955072BBB4F}" type="slidenum">
              <a:rPr lang="en-US" smtClean="0">
                <a:solidFill>
                  <a:srgbClr val="FFFFFF">
                    <a:lumMod val="65000"/>
                  </a:srgbClr>
                </a:solidFill>
                <a:latin typeface="Arial"/>
              </a:rPr>
              <a:pPr/>
              <a:t>10</a:t>
            </a:fld>
            <a:endParaRPr lang="en-US">
              <a:solidFill>
                <a:srgbClr val="FFFFFF">
                  <a:lumMod val="65000"/>
                </a:srgbClr>
              </a:solidFill>
              <a:latin typeface="Arial"/>
            </a:endParaRPr>
          </a:p>
        </p:txBody>
      </p:sp>
      <p:pic>
        <p:nvPicPr>
          <p:cNvPr id="5" name="Picture 4" descr="square.png"/>
          <p:cNvPicPr>
            <a:picLocks noChangeAspect="1"/>
          </p:cNvPicPr>
          <p:nvPr/>
        </p:nvPicPr>
        <p:blipFill>
          <a:blip r:embed="rId3">
            <a:lum bright="70000" contrast="-70000"/>
            <a:extLst>
              <a:ext uri="{BEBA8EAE-BF5A-486C-A8C5-ECC9F3942E4B}">
                <a14:imgProps xmlns:a14="http://schemas.microsoft.com/office/drawing/2010/main">
                  <a14:imgLayer r:embed="rId4">
                    <a14:imgEffect>
                      <a14:saturation sat="183000"/>
                    </a14:imgEffect>
                  </a14:imgLayer>
                </a14:imgProps>
              </a:ext>
              <a:ext uri="{28A0092B-C50C-407E-A947-70E740481C1C}">
                <a14:useLocalDpi xmlns:a14="http://schemas.microsoft.com/office/drawing/2010/main" val="0"/>
              </a:ext>
            </a:extLst>
          </a:blip>
          <a:stretch>
            <a:fillRect/>
          </a:stretch>
        </p:blipFill>
        <p:spPr>
          <a:xfrm>
            <a:off x="430629" y="1598592"/>
            <a:ext cx="1675078" cy="409046"/>
          </a:xfrm>
          <a:prstGeom prst="rect">
            <a:avLst/>
          </a:prstGeom>
        </p:spPr>
      </p:pic>
      <p:pic>
        <p:nvPicPr>
          <p:cNvPr id="6" name="Picture 5" descr="airbn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6697" y="2598397"/>
            <a:ext cx="1247974" cy="388671"/>
          </a:xfrm>
          <a:prstGeom prst="rect">
            <a:avLst/>
          </a:prstGeom>
        </p:spPr>
      </p:pic>
      <p:pic>
        <p:nvPicPr>
          <p:cNvPr id="7" name="Picture 6" descr="uber_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8073" y="3559697"/>
            <a:ext cx="905613" cy="834607"/>
          </a:xfrm>
          <a:prstGeom prst="rect">
            <a:avLst/>
          </a:prstGeom>
        </p:spPr>
      </p:pic>
      <p:pic>
        <p:nvPicPr>
          <p:cNvPr id="8" name="Picture 7" descr="nest.png"/>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4839188" y="3444077"/>
            <a:ext cx="1184477" cy="534230"/>
          </a:xfrm>
          <a:prstGeom prst="rect">
            <a:avLst/>
          </a:prstGeom>
        </p:spPr>
      </p:pic>
      <p:pic>
        <p:nvPicPr>
          <p:cNvPr id="9" name="Picture 8" descr="Tesla.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69807" y="2623240"/>
            <a:ext cx="1791404" cy="229059"/>
          </a:xfrm>
          <a:prstGeom prst="rect">
            <a:avLst/>
          </a:prstGeom>
        </p:spPr>
      </p:pic>
      <p:pic>
        <p:nvPicPr>
          <p:cNvPr id="10" name="Picture 9" descr="netflix.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36629" y="1635448"/>
            <a:ext cx="1387036" cy="372190"/>
          </a:xfrm>
          <a:prstGeom prst="rect">
            <a:avLst/>
          </a:prstGeom>
        </p:spPr>
      </p:pic>
      <p:grpSp>
        <p:nvGrpSpPr>
          <p:cNvPr id="11" name="Group 10"/>
          <p:cNvGrpSpPr/>
          <p:nvPr/>
        </p:nvGrpSpPr>
        <p:grpSpPr>
          <a:xfrm>
            <a:off x="2280454" y="1396370"/>
            <a:ext cx="4181928" cy="2782494"/>
            <a:chOff x="2280454" y="1396370"/>
            <a:chExt cx="4181928" cy="2782494"/>
          </a:xfrm>
        </p:grpSpPr>
        <p:cxnSp>
          <p:nvCxnSpPr>
            <p:cNvPr id="12" name="Straight Connector 11"/>
            <p:cNvCxnSpPr/>
            <p:nvPr/>
          </p:nvCxnSpPr>
          <p:spPr>
            <a:xfrm flipV="1">
              <a:off x="2280454" y="1396370"/>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2280454" y="2420223"/>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2280454" y="3444077"/>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6462382" y="1396370"/>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6462382" y="2420223"/>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6462382" y="3444077"/>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a:off x="2533766" y="1370544"/>
            <a:ext cx="5745782" cy="2808320"/>
            <a:chOff x="2480031" y="1453589"/>
            <a:chExt cx="5745782" cy="2808320"/>
          </a:xfrm>
        </p:grpSpPr>
        <p:sp>
          <p:nvSpPr>
            <p:cNvPr id="19" name="TextBox 18"/>
            <p:cNvSpPr txBox="1"/>
            <p:nvPr/>
          </p:nvSpPr>
          <p:spPr>
            <a:xfrm>
              <a:off x="2480031" y="1453589"/>
              <a:ext cx="1560286" cy="846386"/>
            </a:xfrm>
            <a:prstGeom prst="rect">
              <a:avLst/>
            </a:prstGeom>
            <a:noFill/>
            <a:effectLst/>
          </p:spPr>
          <p:txBody>
            <a:bodyPr wrap="square" lIns="0" rIns="0" rtlCol="0">
              <a:spAutoFit/>
            </a:bodyPr>
            <a:lstStyle/>
            <a:p>
              <a:r>
                <a:rPr lang="en-US" b="1" dirty="0" smtClean="0">
                  <a:solidFill>
                    <a:srgbClr val="FFFFFF">
                      <a:lumMod val="85000"/>
                    </a:srgbClr>
                  </a:solidFill>
                  <a:latin typeface="Arial"/>
                  <a:cs typeface="Arial"/>
                </a:rPr>
                <a:t>$</a:t>
              </a:r>
              <a:r>
                <a:rPr lang="en-US" sz="3600" b="1" dirty="0" smtClean="0">
                  <a:solidFill>
                    <a:srgbClr val="FFFFFF">
                      <a:lumMod val="85000"/>
                    </a:srgbClr>
                  </a:solidFill>
                  <a:latin typeface="Arial"/>
                  <a:cs typeface="Arial"/>
                </a:rPr>
                <a:t>6</a:t>
              </a:r>
              <a:r>
                <a:rPr lang="en-US" b="1" dirty="0" smtClean="0">
                  <a:solidFill>
                    <a:srgbClr val="FFFFFF">
                      <a:lumMod val="85000"/>
                    </a:srgbClr>
                  </a:solidFill>
                  <a:latin typeface="Arial"/>
                  <a:cs typeface="Arial"/>
                </a:rPr>
                <a:t>BN</a:t>
              </a:r>
            </a:p>
            <a:p>
              <a:r>
                <a:rPr lang="en-US" sz="1300" dirty="0" smtClean="0">
                  <a:solidFill>
                    <a:srgbClr val="FFFFFF">
                      <a:lumMod val="85000"/>
                    </a:srgbClr>
                  </a:solidFill>
                  <a:latin typeface="Arial"/>
                  <a:cs typeface="Arial"/>
                </a:rPr>
                <a:t>Financial Services</a:t>
              </a:r>
              <a:endParaRPr lang="en-US" sz="1300" dirty="0">
                <a:solidFill>
                  <a:srgbClr val="FFFFFF">
                    <a:lumMod val="85000"/>
                  </a:srgbClr>
                </a:solidFill>
                <a:latin typeface="Arial"/>
                <a:cs typeface="Arial"/>
              </a:endParaRPr>
            </a:p>
          </p:txBody>
        </p:sp>
        <p:sp>
          <p:nvSpPr>
            <p:cNvPr id="20" name="TextBox 19"/>
            <p:cNvSpPr txBox="1"/>
            <p:nvPr/>
          </p:nvSpPr>
          <p:spPr>
            <a:xfrm>
              <a:off x="2480031" y="2431516"/>
              <a:ext cx="1560286" cy="846386"/>
            </a:xfrm>
            <a:prstGeom prst="rect">
              <a:avLst/>
            </a:prstGeom>
            <a:noFill/>
            <a:effectLst/>
          </p:spPr>
          <p:txBody>
            <a:bodyPr wrap="square" lIns="0" rIns="0" rtlCol="0">
              <a:spAutoFit/>
            </a:bodyPr>
            <a:lstStyle/>
            <a:p>
              <a:r>
                <a:rPr lang="en-US" b="1" dirty="0" smtClean="0">
                  <a:solidFill>
                    <a:srgbClr val="FFFFFF">
                      <a:lumMod val="85000"/>
                    </a:srgbClr>
                  </a:solidFill>
                  <a:latin typeface="Arial"/>
                  <a:cs typeface="Arial"/>
                </a:rPr>
                <a:t>$</a:t>
              </a:r>
              <a:r>
                <a:rPr lang="en-US" sz="3600" b="1" dirty="0" smtClean="0">
                  <a:solidFill>
                    <a:srgbClr val="FFFFFF">
                      <a:lumMod val="85000"/>
                    </a:srgbClr>
                  </a:solidFill>
                  <a:latin typeface="Arial"/>
                  <a:cs typeface="Arial"/>
                </a:rPr>
                <a:t>26</a:t>
              </a:r>
              <a:r>
                <a:rPr lang="en-US" b="1" dirty="0" smtClean="0">
                  <a:solidFill>
                    <a:srgbClr val="FFFFFF">
                      <a:lumMod val="85000"/>
                    </a:srgbClr>
                  </a:solidFill>
                  <a:latin typeface="Arial"/>
                  <a:cs typeface="Arial"/>
                </a:rPr>
                <a:t>BN</a:t>
              </a:r>
            </a:p>
            <a:p>
              <a:r>
                <a:rPr lang="en-US" sz="1300" dirty="0" smtClean="0">
                  <a:solidFill>
                    <a:srgbClr val="FFFFFF">
                      <a:lumMod val="85000"/>
                    </a:srgbClr>
                  </a:solidFill>
                  <a:latin typeface="Arial"/>
                  <a:cs typeface="Arial"/>
                </a:rPr>
                <a:t>Hotel</a:t>
              </a:r>
              <a:endParaRPr lang="en-US" sz="1300" dirty="0">
                <a:solidFill>
                  <a:srgbClr val="FFFFFF">
                    <a:lumMod val="85000"/>
                  </a:srgbClr>
                </a:solidFill>
                <a:latin typeface="Arial"/>
                <a:cs typeface="Arial"/>
              </a:endParaRPr>
            </a:p>
          </p:txBody>
        </p:sp>
        <p:sp>
          <p:nvSpPr>
            <p:cNvPr id="21" name="TextBox 20"/>
            <p:cNvSpPr txBox="1"/>
            <p:nvPr/>
          </p:nvSpPr>
          <p:spPr>
            <a:xfrm>
              <a:off x="2480031" y="3415523"/>
              <a:ext cx="1560286" cy="846386"/>
            </a:xfrm>
            <a:prstGeom prst="rect">
              <a:avLst/>
            </a:prstGeom>
            <a:noFill/>
            <a:effectLst/>
          </p:spPr>
          <p:txBody>
            <a:bodyPr wrap="square" lIns="0" rIns="0" rtlCol="0">
              <a:spAutoFit/>
            </a:bodyPr>
            <a:lstStyle/>
            <a:p>
              <a:r>
                <a:rPr lang="en-US" b="1" dirty="0" smtClean="0">
                  <a:solidFill>
                    <a:srgbClr val="FFFFFF">
                      <a:lumMod val="85000"/>
                    </a:srgbClr>
                  </a:solidFill>
                  <a:latin typeface="Arial"/>
                  <a:cs typeface="Arial"/>
                </a:rPr>
                <a:t>$</a:t>
              </a:r>
              <a:r>
                <a:rPr lang="en-US" sz="3600" b="1" dirty="0">
                  <a:solidFill>
                    <a:srgbClr val="FFFFFF">
                      <a:lumMod val="85000"/>
                    </a:srgbClr>
                  </a:solidFill>
                  <a:latin typeface="Arial"/>
                  <a:cs typeface="Arial"/>
                </a:rPr>
                <a:t>5</a:t>
              </a:r>
              <a:r>
                <a:rPr lang="en-US" sz="3600" b="1" dirty="0" smtClean="0">
                  <a:solidFill>
                    <a:srgbClr val="FFFFFF">
                      <a:lumMod val="85000"/>
                    </a:srgbClr>
                  </a:solidFill>
                  <a:latin typeface="Arial"/>
                  <a:cs typeface="Arial"/>
                </a:rPr>
                <a:t>0</a:t>
              </a:r>
              <a:r>
                <a:rPr lang="en-US" b="1" dirty="0" smtClean="0">
                  <a:solidFill>
                    <a:srgbClr val="FFFFFF">
                      <a:lumMod val="85000"/>
                    </a:srgbClr>
                  </a:solidFill>
                  <a:latin typeface="Arial"/>
                  <a:cs typeface="Arial"/>
                </a:rPr>
                <a:t>BN</a:t>
              </a:r>
            </a:p>
            <a:p>
              <a:r>
                <a:rPr lang="en-US" sz="1300" dirty="0" smtClean="0">
                  <a:solidFill>
                    <a:srgbClr val="FFFFFF">
                      <a:lumMod val="85000"/>
                    </a:srgbClr>
                  </a:solidFill>
                  <a:latin typeface="Arial"/>
                  <a:cs typeface="Arial"/>
                </a:rPr>
                <a:t>Transportation</a:t>
              </a:r>
              <a:endParaRPr lang="en-US" sz="1300" dirty="0">
                <a:solidFill>
                  <a:srgbClr val="FFFFFF">
                    <a:lumMod val="85000"/>
                  </a:srgbClr>
                </a:solidFill>
                <a:latin typeface="Arial"/>
                <a:cs typeface="Arial"/>
              </a:endParaRPr>
            </a:p>
          </p:txBody>
        </p:sp>
        <p:sp>
          <p:nvSpPr>
            <p:cNvPr id="22" name="TextBox 21"/>
            <p:cNvSpPr txBox="1"/>
            <p:nvPr/>
          </p:nvSpPr>
          <p:spPr>
            <a:xfrm>
              <a:off x="6665527" y="1453589"/>
              <a:ext cx="1560286" cy="846386"/>
            </a:xfrm>
            <a:prstGeom prst="rect">
              <a:avLst/>
            </a:prstGeom>
            <a:noFill/>
            <a:effectLst/>
          </p:spPr>
          <p:txBody>
            <a:bodyPr wrap="square" lIns="0" rIns="0" rtlCol="0">
              <a:spAutoFit/>
            </a:bodyPr>
            <a:lstStyle/>
            <a:p>
              <a:r>
                <a:rPr lang="en-US" b="1" dirty="0" smtClean="0">
                  <a:solidFill>
                    <a:srgbClr val="FFFFFF">
                      <a:lumMod val="85000"/>
                    </a:srgbClr>
                  </a:solidFill>
                  <a:latin typeface="Arial"/>
                  <a:cs typeface="Arial"/>
                </a:rPr>
                <a:t>$</a:t>
              </a:r>
              <a:r>
                <a:rPr lang="en-US" sz="3600" b="1" dirty="0" smtClean="0">
                  <a:solidFill>
                    <a:srgbClr val="FFFFFF">
                      <a:lumMod val="85000"/>
                    </a:srgbClr>
                  </a:solidFill>
                  <a:latin typeface="Arial"/>
                  <a:cs typeface="Arial"/>
                </a:rPr>
                <a:t>53</a:t>
              </a:r>
              <a:r>
                <a:rPr lang="en-US" b="1" dirty="0" smtClean="0">
                  <a:solidFill>
                    <a:srgbClr val="FFFFFF">
                      <a:lumMod val="85000"/>
                    </a:srgbClr>
                  </a:solidFill>
                  <a:latin typeface="Arial"/>
                  <a:cs typeface="Arial"/>
                </a:rPr>
                <a:t>BN</a:t>
              </a:r>
            </a:p>
            <a:p>
              <a:r>
                <a:rPr lang="en-US" sz="1300" dirty="0" smtClean="0">
                  <a:solidFill>
                    <a:srgbClr val="FFFFFF">
                      <a:lumMod val="85000"/>
                    </a:srgbClr>
                  </a:solidFill>
                  <a:latin typeface="Arial"/>
                  <a:cs typeface="Arial"/>
                </a:rPr>
                <a:t>Entertainment</a:t>
              </a:r>
              <a:endParaRPr lang="en-US" sz="1300" dirty="0">
                <a:solidFill>
                  <a:srgbClr val="FFFFFF">
                    <a:lumMod val="85000"/>
                  </a:srgbClr>
                </a:solidFill>
                <a:latin typeface="Arial"/>
                <a:cs typeface="Arial"/>
              </a:endParaRPr>
            </a:p>
          </p:txBody>
        </p:sp>
        <p:sp>
          <p:nvSpPr>
            <p:cNvPr id="23" name="TextBox 22"/>
            <p:cNvSpPr txBox="1"/>
            <p:nvPr/>
          </p:nvSpPr>
          <p:spPr>
            <a:xfrm>
              <a:off x="6665527" y="2431516"/>
              <a:ext cx="1560286" cy="846386"/>
            </a:xfrm>
            <a:prstGeom prst="rect">
              <a:avLst/>
            </a:prstGeom>
            <a:noFill/>
            <a:effectLst/>
          </p:spPr>
          <p:txBody>
            <a:bodyPr wrap="square" lIns="0" rIns="0" rtlCol="0">
              <a:spAutoFit/>
            </a:bodyPr>
            <a:lstStyle/>
            <a:p>
              <a:r>
                <a:rPr lang="en-US" b="1" dirty="0" smtClean="0">
                  <a:solidFill>
                    <a:srgbClr val="FFFFFF">
                      <a:lumMod val="85000"/>
                    </a:srgbClr>
                  </a:solidFill>
                  <a:latin typeface="Arial"/>
                  <a:cs typeface="Arial"/>
                </a:rPr>
                <a:t>$</a:t>
              </a:r>
              <a:r>
                <a:rPr lang="en-US" sz="3600" b="1" dirty="0" smtClean="0">
                  <a:solidFill>
                    <a:srgbClr val="FFFFFF">
                      <a:lumMod val="85000"/>
                    </a:srgbClr>
                  </a:solidFill>
                  <a:latin typeface="Arial"/>
                  <a:cs typeface="Arial"/>
                </a:rPr>
                <a:t>34</a:t>
              </a:r>
              <a:r>
                <a:rPr lang="en-US" b="1" dirty="0" smtClean="0">
                  <a:solidFill>
                    <a:srgbClr val="FFFFFF">
                      <a:lumMod val="85000"/>
                    </a:srgbClr>
                  </a:solidFill>
                  <a:latin typeface="Arial"/>
                  <a:cs typeface="Arial"/>
                </a:rPr>
                <a:t>BN</a:t>
              </a:r>
            </a:p>
            <a:p>
              <a:r>
                <a:rPr lang="en-US" sz="1300" dirty="0" smtClean="0">
                  <a:solidFill>
                    <a:srgbClr val="FFFFFF">
                      <a:lumMod val="85000"/>
                    </a:srgbClr>
                  </a:solidFill>
                  <a:latin typeface="Arial"/>
                  <a:cs typeface="Arial"/>
                </a:rPr>
                <a:t>Automotive</a:t>
              </a:r>
              <a:endParaRPr lang="en-US" sz="1300" dirty="0">
                <a:solidFill>
                  <a:srgbClr val="FFFFFF">
                    <a:lumMod val="85000"/>
                  </a:srgbClr>
                </a:solidFill>
                <a:latin typeface="Arial"/>
                <a:cs typeface="Arial"/>
              </a:endParaRPr>
            </a:p>
          </p:txBody>
        </p:sp>
        <p:sp>
          <p:nvSpPr>
            <p:cNvPr id="24" name="TextBox 23"/>
            <p:cNvSpPr txBox="1"/>
            <p:nvPr/>
          </p:nvSpPr>
          <p:spPr>
            <a:xfrm>
              <a:off x="6665527" y="3415523"/>
              <a:ext cx="1560286" cy="846386"/>
            </a:xfrm>
            <a:prstGeom prst="rect">
              <a:avLst/>
            </a:prstGeom>
            <a:noFill/>
            <a:effectLst/>
          </p:spPr>
          <p:txBody>
            <a:bodyPr wrap="square" lIns="0" rIns="0" rtlCol="0">
              <a:spAutoFit/>
            </a:bodyPr>
            <a:lstStyle/>
            <a:p>
              <a:r>
                <a:rPr lang="en-US" b="1" dirty="0" smtClean="0">
                  <a:solidFill>
                    <a:srgbClr val="FFFFFF">
                      <a:lumMod val="85000"/>
                    </a:srgbClr>
                  </a:solidFill>
                  <a:latin typeface="Arial"/>
                  <a:cs typeface="Arial"/>
                </a:rPr>
                <a:t>$</a:t>
              </a:r>
              <a:r>
                <a:rPr lang="en-US" sz="3600" b="1" dirty="0" smtClean="0">
                  <a:solidFill>
                    <a:srgbClr val="FFFFFF">
                      <a:lumMod val="85000"/>
                    </a:srgbClr>
                  </a:solidFill>
                  <a:latin typeface="Arial"/>
                  <a:cs typeface="Arial"/>
                </a:rPr>
                <a:t>3.2</a:t>
              </a:r>
              <a:r>
                <a:rPr lang="en-US" b="1" dirty="0" smtClean="0">
                  <a:solidFill>
                    <a:srgbClr val="FFFFFF">
                      <a:lumMod val="85000"/>
                    </a:srgbClr>
                  </a:solidFill>
                  <a:latin typeface="Arial"/>
                  <a:cs typeface="Arial"/>
                </a:rPr>
                <a:t>BN</a:t>
              </a:r>
            </a:p>
            <a:p>
              <a:r>
                <a:rPr lang="en-US" sz="1300" dirty="0" smtClean="0">
                  <a:solidFill>
                    <a:srgbClr val="FFFFFF">
                      <a:lumMod val="85000"/>
                    </a:srgbClr>
                  </a:solidFill>
                  <a:latin typeface="Arial"/>
                  <a:cs typeface="Arial"/>
                </a:rPr>
                <a:t>Industrial Products</a:t>
              </a:r>
              <a:endParaRPr lang="en-US" sz="1300" dirty="0">
                <a:solidFill>
                  <a:srgbClr val="FFFFFF">
                    <a:lumMod val="85000"/>
                  </a:srgbClr>
                </a:solidFill>
                <a:latin typeface="Arial"/>
                <a:cs typeface="Arial"/>
              </a:endParaRPr>
            </a:p>
          </p:txBody>
        </p:sp>
      </p:grpSp>
    </p:spTree>
    <p:extLst>
      <p:ext uri="{BB962C8B-B14F-4D97-AF65-F5344CB8AC3E}">
        <p14:creationId xmlns:p14="http://schemas.microsoft.com/office/powerpoint/2010/main" val="125688098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solidFill>
                  <a:schemeClr val="bg1">
                    <a:lumMod val="85000"/>
                  </a:schemeClr>
                </a:solidFill>
              </a:rPr>
              <a:t>The E</a:t>
            </a:r>
            <a:r>
              <a:rPr lang="en-US" sz="3200" dirty="0" smtClean="0">
                <a:solidFill>
                  <a:schemeClr val="bg1">
                    <a:lumMod val="85000"/>
                  </a:schemeClr>
                </a:solidFill>
              </a:rPr>
              <a:t>nterprise </a:t>
            </a:r>
            <a:r>
              <a:rPr lang="en-US" sz="3200" dirty="0">
                <a:solidFill>
                  <a:srgbClr val="00AE9E"/>
                </a:solidFill>
              </a:rPr>
              <a:t>REVOLUTION</a:t>
            </a:r>
          </a:p>
        </p:txBody>
      </p:sp>
      <p:sp>
        <p:nvSpPr>
          <p:cNvPr id="2" name="Slide Number Placeholder 1"/>
          <p:cNvSpPr>
            <a:spLocks noGrp="1"/>
          </p:cNvSpPr>
          <p:nvPr>
            <p:ph type="sldNum" sz="quarter" idx="12"/>
          </p:nvPr>
        </p:nvSpPr>
        <p:spPr/>
        <p:txBody>
          <a:bodyPr/>
          <a:lstStyle/>
          <a:p>
            <a:fld id="{ADA07C09-8A41-3B46-A636-3955072BBB4F}" type="slidenum">
              <a:rPr lang="en-US" smtClean="0">
                <a:solidFill>
                  <a:srgbClr val="FFFFFF">
                    <a:lumMod val="65000"/>
                  </a:srgbClr>
                </a:solidFill>
                <a:latin typeface="Arial"/>
              </a:rPr>
              <a:pPr/>
              <a:t>11</a:t>
            </a:fld>
            <a:endParaRPr lang="en-US">
              <a:solidFill>
                <a:srgbClr val="FFFFFF">
                  <a:lumMod val="65000"/>
                </a:srgbClr>
              </a:solidFill>
              <a:latin typeface="Arial"/>
            </a:endParaRPr>
          </a:p>
        </p:txBody>
      </p:sp>
      <p:grpSp>
        <p:nvGrpSpPr>
          <p:cNvPr id="5" name="Group 4"/>
          <p:cNvGrpSpPr/>
          <p:nvPr/>
        </p:nvGrpSpPr>
        <p:grpSpPr>
          <a:xfrm>
            <a:off x="2182079" y="1232845"/>
            <a:ext cx="6287580" cy="2748005"/>
            <a:chOff x="2152769" y="1345200"/>
            <a:chExt cx="6287580" cy="2748005"/>
          </a:xfrm>
        </p:grpSpPr>
        <p:sp>
          <p:nvSpPr>
            <p:cNvPr id="6" name="TextBox 5"/>
            <p:cNvSpPr txBox="1"/>
            <p:nvPr/>
          </p:nvSpPr>
          <p:spPr>
            <a:xfrm>
              <a:off x="2152769" y="3409306"/>
              <a:ext cx="1560286" cy="584776"/>
            </a:xfrm>
            <a:prstGeom prst="rect">
              <a:avLst/>
            </a:prstGeom>
            <a:noFill/>
            <a:effectLst/>
          </p:spPr>
          <p:txBody>
            <a:bodyPr wrap="square" lIns="0" rIns="0" rtlCol="0">
              <a:spAutoFit/>
            </a:bodyPr>
            <a:lstStyle/>
            <a:p>
              <a:r>
                <a:rPr lang="en-US" sz="1600" b="1" smtClean="0">
                  <a:solidFill>
                    <a:srgbClr val="FFFFFF"/>
                  </a:solidFill>
                  <a:latin typeface="Arial"/>
                  <a:cs typeface="Arial"/>
                </a:rPr>
                <a:t>$</a:t>
              </a:r>
              <a:r>
                <a:rPr lang="en-US" sz="3200" b="1" smtClean="0">
                  <a:solidFill>
                    <a:srgbClr val="FFFFFF"/>
                  </a:solidFill>
                  <a:latin typeface="Arial"/>
                  <a:cs typeface="Arial"/>
                </a:rPr>
                <a:t>108</a:t>
              </a:r>
              <a:r>
                <a:rPr lang="en-US" sz="1600" b="1" smtClean="0">
                  <a:solidFill>
                    <a:srgbClr val="FFFFFF"/>
                  </a:solidFill>
                  <a:latin typeface="Arial"/>
                  <a:cs typeface="Arial"/>
                </a:rPr>
                <a:t>BN</a:t>
              </a:r>
              <a:endParaRPr lang="en-US" sz="1600" b="1" dirty="0">
                <a:solidFill>
                  <a:srgbClr val="FFFFFF"/>
                </a:solidFill>
                <a:latin typeface="Arial"/>
                <a:cs typeface="Arial"/>
              </a:endParaRPr>
            </a:p>
          </p:txBody>
        </p:sp>
        <p:sp>
          <p:nvSpPr>
            <p:cNvPr id="7" name="TextBox 6"/>
            <p:cNvSpPr txBox="1"/>
            <p:nvPr/>
          </p:nvSpPr>
          <p:spPr>
            <a:xfrm>
              <a:off x="6419898" y="1345200"/>
              <a:ext cx="1560286" cy="584776"/>
            </a:xfrm>
            <a:prstGeom prst="rect">
              <a:avLst/>
            </a:prstGeom>
            <a:noFill/>
            <a:effectLst/>
          </p:spPr>
          <p:txBody>
            <a:bodyPr wrap="square" lIns="0" rIns="0" rtlCol="0">
              <a:spAutoFit/>
            </a:bodyPr>
            <a:lstStyle/>
            <a:p>
              <a:r>
                <a:rPr lang="en-US" sz="1600" b="1" dirty="0" smtClean="0">
                  <a:solidFill>
                    <a:srgbClr val="FFFFFF"/>
                  </a:solidFill>
                  <a:latin typeface="Arial"/>
                  <a:cs typeface="Arial"/>
                </a:rPr>
                <a:t>$</a:t>
              </a:r>
              <a:r>
                <a:rPr lang="en-US" sz="3200" b="1" dirty="0" smtClean="0">
                  <a:solidFill>
                    <a:srgbClr val="FFFFFF"/>
                  </a:solidFill>
                  <a:latin typeface="Arial"/>
                  <a:cs typeface="Arial"/>
                </a:rPr>
                <a:t>62</a:t>
              </a:r>
              <a:r>
                <a:rPr lang="en-US" sz="1600" b="1" dirty="0" smtClean="0">
                  <a:solidFill>
                    <a:srgbClr val="FFFFFF"/>
                  </a:solidFill>
                  <a:latin typeface="Arial"/>
                  <a:cs typeface="Arial"/>
                </a:rPr>
                <a:t>BN</a:t>
              </a:r>
              <a:endParaRPr lang="en-US" sz="1600" b="1" dirty="0">
                <a:solidFill>
                  <a:srgbClr val="FFFFFF"/>
                </a:solidFill>
                <a:latin typeface="Arial"/>
                <a:cs typeface="Arial"/>
              </a:endParaRPr>
            </a:p>
          </p:txBody>
        </p:sp>
        <p:sp>
          <p:nvSpPr>
            <p:cNvPr id="8" name="TextBox 7"/>
            <p:cNvSpPr txBox="1"/>
            <p:nvPr/>
          </p:nvSpPr>
          <p:spPr>
            <a:xfrm>
              <a:off x="6394668" y="2391595"/>
              <a:ext cx="1560286" cy="584776"/>
            </a:xfrm>
            <a:prstGeom prst="rect">
              <a:avLst/>
            </a:prstGeom>
            <a:noFill/>
            <a:effectLst/>
          </p:spPr>
          <p:txBody>
            <a:bodyPr wrap="square" lIns="0" rIns="0" rtlCol="0">
              <a:spAutoFit/>
            </a:bodyPr>
            <a:lstStyle/>
            <a:p>
              <a:r>
                <a:rPr lang="en-US" sz="1600" b="1" dirty="0" smtClean="0">
                  <a:solidFill>
                    <a:srgbClr val="FFFFFF"/>
                  </a:solidFill>
                  <a:latin typeface="Arial"/>
                  <a:cs typeface="Arial"/>
                </a:rPr>
                <a:t>$</a:t>
              </a:r>
              <a:r>
                <a:rPr lang="en-US" sz="3200" b="1" dirty="0" smtClean="0">
                  <a:solidFill>
                    <a:srgbClr val="FFFFFF"/>
                  </a:solidFill>
                  <a:latin typeface="Arial"/>
                  <a:cs typeface="Arial"/>
                </a:rPr>
                <a:t>145</a:t>
              </a:r>
              <a:r>
                <a:rPr lang="en-US" sz="1600" b="1" dirty="0" smtClean="0">
                  <a:solidFill>
                    <a:srgbClr val="FFFFFF"/>
                  </a:solidFill>
                  <a:latin typeface="Arial"/>
                  <a:cs typeface="Arial"/>
                </a:rPr>
                <a:t>BN</a:t>
              </a:r>
            </a:p>
          </p:txBody>
        </p:sp>
        <p:sp>
          <p:nvSpPr>
            <p:cNvPr id="9" name="TextBox 8"/>
            <p:cNvSpPr txBox="1"/>
            <p:nvPr/>
          </p:nvSpPr>
          <p:spPr>
            <a:xfrm>
              <a:off x="2152769" y="2395325"/>
              <a:ext cx="1560286" cy="584776"/>
            </a:xfrm>
            <a:prstGeom prst="rect">
              <a:avLst/>
            </a:prstGeom>
            <a:noFill/>
            <a:effectLst/>
          </p:spPr>
          <p:txBody>
            <a:bodyPr wrap="square" lIns="0" rIns="0" rtlCol="0">
              <a:spAutoFit/>
            </a:bodyPr>
            <a:lstStyle/>
            <a:p>
              <a:r>
                <a:rPr lang="en-US" sz="1600" b="1" dirty="0" smtClean="0">
                  <a:solidFill>
                    <a:srgbClr val="FFFFFF"/>
                  </a:solidFill>
                  <a:latin typeface="Arial"/>
                  <a:cs typeface="Arial"/>
                </a:rPr>
                <a:t>$</a:t>
              </a:r>
              <a:r>
                <a:rPr lang="en-US" sz="3200" b="1" dirty="0" smtClean="0">
                  <a:solidFill>
                    <a:srgbClr val="FFFFFF"/>
                  </a:solidFill>
                  <a:latin typeface="Arial"/>
                  <a:cs typeface="Arial"/>
                </a:rPr>
                <a:t>34</a:t>
              </a:r>
              <a:r>
                <a:rPr lang="en-US" sz="1600" b="1" dirty="0" smtClean="0">
                  <a:solidFill>
                    <a:srgbClr val="FFFFFF"/>
                  </a:solidFill>
                  <a:latin typeface="Arial"/>
                  <a:cs typeface="Arial"/>
                </a:rPr>
                <a:t>BN</a:t>
              </a:r>
            </a:p>
          </p:txBody>
        </p:sp>
        <p:sp>
          <p:nvSpPr>
            <p:cNvPr id="10" name="TextBox 9"/>
            <p:cNvSpPr txBox="1"/>
            <p:nvPr/>
          </p:nvSpPr>
          <p:spPr>
            <a:xfrm>
              <a:off x="6446546" y="3508429"/>
              <a:ext cx="1993803" cy="584776"/>
            </a:xfrm>
            <a:prstGeom prst="rect">
              <a:avLst/>
            </a:prstGeom>
            <a:noFill/>
            <a:effectLst/>
          </p:spPr>
          <p:txBody>
            <a:bodyPr wrap="square" lIns="0" rIns="0" rtlCol="0">
              <a:spAutoFit/>
            </a:bodyPr>
            <a:lstStyle/>
            <a:p>
              <a:r>
                <a:rPr lang="en-US" sz="1600" b="1" dirty="0" smtClean="0">
                  <a:solidFill>
                    <a:srgbClr val="FFFFFF"/>
                  </a:solidFill>
                  <a:latin typeface="Arial"/>
                  <a:cs typeface="Arial"/>
                </a:rPr>
                <a:t>$</a:t>
              </a:r>
              <a:r>
                <a:rPr lang="en-US" sz="3200" b="1" dirty="0" smtClean="0">
                  <a:solidFill>
                    <a:srgbClr val="FFFFFF"/>
                  </a:solidFill>
                  <a:latin typeface="Arial"/>
                  <a:cs typeface="Arial"/>
                </a:rPr>
                <a:t>23</a:t>
              </a:r>
              <a:r>
                <a:rPr lang="en-US" sz="1600" b="1" dirty="0" smtClean="0">
                  <a:solidFill>
                    <a:srgbClr val="FFFFFF"/>
                  </a:solidFill>
                  <a:latin typeface="Arial"/>
                  <a:cs typeface="Arial"/>
                </a:rPr>
                <a:t>BN</a:t>
              </a:r>
              <a:endParaRPr lang="en-US" sz="1600" b="1" dirty="0">
                <a:solidFill>
                  <a:srgbClr val="FFFFFF"/>
                </a:solidFill>
                <a:latin typeface="Arial"/>
                <a:cs typeface="Arial"/>
              </a:endParaRPr>
            </a:p>
          </p:txBody>
        </p:sp>
        <p:sp>
          <p:nvSpPr>
            <p:cNvPr id="11" name="TextBox 10"/>
            <p:cNvSpPr txBox="1"/>
            <p:nvPr/>
          </p:nvSpPr>
          <p:spPr>
            <a:xfrm>
              <a:off x="2152769" y="1353250"/>
              <a:ext cx="2027781" cy="584776"/>
            </a:xfrm>
            <a:prstGeom prst="rect">
              <a:avLst/>
            </a:prstGeom>
            <a:noFill/>
            <a:effectLst/>
          </p:spPr>
          <p:txBody>
            <a:bodyPr wrap="square" lIns="0" rIns="0" rtlCol="0">
              <a:spAutoFit/>
            </a:bodyPr>
            <a:lstStyle/>
            <a:p>
              <a:r>
                <a:rPr lang="en-US" sz="1600" b="1" dirty="0" smtClean="0">
                  <a:solidFill>
                    <a:srgbClr val="FFFFFF"/>
                  </a:solidFill>
                  <a:latin typeface="Arial"/>
                  <a:cs typeface="Arial"/>
                </a:rPr>
                <a:t>$</a:t>
              </a:r>
              <a:r>
                <a:rPr lang="en-US" sz="3200" b="1" dirty="0" smtClean="0">
                  <a:solidFill>
                    <a:srgbClr val="FFFFFF"/>
                  </a:solidFill>
                  <a:latin typeface="Arial"/>
                  <a:cs typeface="Arial"/>
                </a:rPr>
                <a:t>138</a:t>
              </a:r>
              <a:r>
                <a:rPr lang="en-US" sz="1600" b="1" dirty="0" smtClean="0">
                  <a:solidFill>
                    <a:srgbClr val="FFFFFF"/>
                  </a:solidFill>
                  <a:latin typeface="Arial"/>
                  <a:cs typeface="Arial"/>
                </a:rPr>
                <a:t>BN</a:t>
              </a:r>
              <a:endParaRPr lang="en-US" sz="1600" b="1" dirty="0">
                <a:solidFill>
                  <a:srgbClr val="FFFFFF"/>
                </a:solidFill>
                <a:latin typeface="Arial"/>
                <a:cs typeface="Arial"/>
              </a:endParaRPr>
            </a:p>
          </p:txBody>
        </p:sp>
      </p:grpSp>
      <p:grpSp>
        <p:nvGrpSpPr>
          <p:cNvPr id="12" name="Group 11"/>
          <p:cNvGrpSpPr/>
          <p:nvPr/>
        </p:nvGrpSpPr>
        <p:grpSpPr>
          <a:xfrm>
            <a:off x="1987052" y="1215463"/>
            <a:ext cx="4252803" cy="3018139"/>
            <a:chOff x="1987052" y="1215463"/>
            <a:chExt cx="4252803" cy="3018139"/>
          </a:xfrm>
        </p:grpSpPr>
        <p:cxnSp>
          <p:nvCxnSpPr>
            <p:cNvPr id="13" name="Straight Connector 12"/>
            <p:cNvCxnSpPr/>
            <p:nvPr/>
          </p:nvCxnSpPr>
          <p:spPr>
            <a:xfrm flipV="1">
              <a:off x="2012139" y="1266128"/>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6239855" y="2328089"/>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6239855" y="1215463"/>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1987052" y="3382478"/>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2004791" y="2256337"/>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6239855" y="3498815"/>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pic>
        <p:nvPicPr>
          <p:cNvPr id="19" name="Picture 18"/>
          <p:cNvPicPr>
            <a:picLocks noChangeAspect="1"/>
          </p:cNvPicPr>
          <p:nvPr/>
        </p:nvPicPr>
        <p:blipFill>
          <a:blip r:embed="rId3"/>
          <a:stretch>
            <a:fillRect/>
          </a:stretch>
        </p:blipFill>
        <p:spPr>
          <a:xfrm>
            <a:off x="871540" y="3457679"/>
            <a:ext cx="840940" cy="700784"/>
          </a:xfrm>
          <a:prstGeom prst="rect">
            <a:avLst/>
          </a:prstGeom>
        </p:spPr>
      </p:pic>
      <p:pic>
        <p:nvPicPr>
          <p:cNvPr id="20" name="Picture 19"/>
          <p:cNvPicPr>
            <a:picLocks noChangeAspect="1"/>
          </p:cNvPicPr>
          <p:nvPr/>
        </p:nvPicPr>
        <p:blipFill>
          <a:blip r:embed="rId4"/>
          <a:stretch>
            <a:fillRect/>
          </a:stretch>
        </p:blipFill>
        <p:spPr>
          <a:xfrm>
            <a:off x="5052860" y="1322466"/>
            <a:ext cx="1044991" cy="622132"/>
          </a:xfrm>
          <a:prstGeom prst="rect">
            <a:avLst/>
          </a:prstGeom>
        </p:spPr>
      </p:pic>
      <p:pic>
        <p:nvPicPr>
          <p:cNvPr id="22" name="Picture 21"/>
          <p:cNvPicPr>
            <a:picLocks noChangeAspect="1"/>
          </p:cNvPicPr>
          <p:nvPr/>
        </p:nvPicPr>
        <p:blipFill>
          <a:blip r:embed="rId5"/>
          <a:stretch>
            <a:fillRect/>
          </a:stretch>
        </p:blipFill>
        <p:spPr>
          <a:xfrm>
            <a:off x="5052860" y="2296647"/>
            <a:ext cx="1076771" cy="806539"/>
          </a:xfrm>
          <a:prstGeom prst="rect">
            <a:avLst/>
          </a:prstGeom>
        </p:spPr>
      </p:pic>
      <p:pic>
        <p:nvPicPr>
          <p:cNvPr id="23" name="Picture 22"/>
          <p:cNvPicPr>
            <a:picLocks noChangeAspect="1"/>
          </p:cNvPicPr>
          <p:nvPr/>
        </p:nvPicPr>
        <p:blipFill>
          <a:blip r:embed="rId6"/>
          <a:stretch>
            <a:fillRect/>
          </a:stretch>
        </p:blipFill>
        <p:spPr>
          <a:xfrm>
            <a:off x="5061317" y="3536342"/>
            <a:ext cx="1094985" cy="685052"/>
          </a:xfrm>
          <a:prstGeom prst="rect">
            <a:avLst/>
          </a:prstGeom>
        </p:spPr>
      </p:pic>
      <p:pic>
        <p:nvPicPr>
          <p:cNvPr id="24" name="Picture 23" descr="Comcast.png"/>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97468" y="1410015"/>
            <a:ext cx="1646162" cy="415656"/>
          </a:xfrm>
          <a:prstGeom prst="rect">
            <a:avLst/>
          </a:prstGeom>
        </p:spPr>
      </p:pic>
      <p:pic>
        <p:nvPicPr>
          <p:cNvPr id="4" name="Picture 3"/>
          <p:cNvPicPr>
            <a:picLocks noChangeAspect="1"/>
          </p:cNvPicPr>
          <p:nvPr/>
        </p:nvPicPr>
        <p:blipFill>
          <a:blip r:embed="rId8"/>
          <a:stretch>
            <a:fillRect/>
          </a:stretch>
        </p:blipFill>
        <p:spPr>
          <a:xfrm>
            <a:off x="742387" y="2256337"/>
            <a:ext cx="1038202" cy="778652"/>
          </a:xfrm>
          <a:prstGeom prst="rect">
            <a:avLst/>
          </a:prstGeom>
        </p:spPr>
      </p:pic>
    </p:spTree>
    <p:extLst>
      <p:ext uri="{BB962C8B-B14F-4D97-AF65-F5344CB8AC3E}">
        <p14:creationId xmlns:p14="http://schemas.microsoft.com/office/powerpoint/2010/main" val="3035326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solidFill>
                  <a:srgbClr val="D9D9D9"/>
                </a:solidFill>
              </a:rPr>
              <a:t>The E</a:t>
            </a:r>
            <a:r>
              <a:rPr lang="en-US" sz="3200" dirty="0" smtClean="0">
                <a:solidFill>
                  <a:srgbClr val="D9D9D9"/>
                </a:solidFill>
              </a:rPr>
              <a:t>nterprise </a:t>
            </a:r>
            <a:r>
              <a:rPr lang="en-US" sz="3200" dirty="0">
                <a:solidFill>
                  <a:srgbClr val="00AE9E"/>
                </a:solidFill>
              </a:rPr>
              <a:t>REVOLUTION</a:t>
            </a:r>
          </a:p>
        </p:txBody>
      </p:sp>
      <p:sp>
        <p:nvSpPr>
          <p:cNvPr id="2" name="Slide Number Placeholder 1"/>
          <p:cNvSpPr>
            <a:spLocks noGrp="1"/>
          </p:cNvSpPr>
          <p:nvPr>
            <p:ph type="sldNum" sz="quarter" idx="12"/>
          </p:nvPr>
        </p:nvSpPr>
        <p:spPr/>
        <p:txBody>
          <a:bodyPr/>
          <a:lstStyle/>
          <a:p>
            <a:fld id="{ADA07C09-8A41-3B46-A636-3955072BBB4F}" type="slidenum">
              <a:rPr lang="en-US" smtClean="0">
                <a:solidFill>
                  <a:srgbClr val="FFFFFF">
                    <a:lumMod val="65000"/>
                  </a:srgbClr>
                </a:solidFill>
                <a:latin typeface="Arial"/>
              </a:rPr>
              <a:pPr/>
              <a:t>12</a:t>
            </a:fld>
            <a:endParaRPr lang="en-US">
              <a:solidFill>
                <a:srgbClr val="FFFFFF">
                  <a:lumMod val="65000"/>
                </a:srgbClr>
              </a:solidFill>
              <a:latin typeface="Arial"/>
            </a:endParaRPr>
          </a:p>
        </p:txBody>
      </p:sp>
      <p:pic>
        <p:nvPicPr>
          <p:cNvPr id="5" name="Picture 4"/>
          <p:cNvPicPr>
            <a:picLocks noChangeAspect="1"/>
          </p:cNvPicPr>
          <p:nvPr/>
        </p:nvPicPr>
        <p:blipFill>
          <a:blip r:embed="rId3"/>
          <a:stretch>
            <a:fillRect/>
          </a:stretch>
        </p:blipFill>
        <p:spPr>
          <a:xfrm>
            <a:off x="651140" y="3483290"/>
            <a:ext cx="840940" cy="700784"/>
          </a:xfrm>
          <a:prstGeom prst="rect">
            <a:avLst/>
          </a:prstGeom>
        </p:spPr>
      </p:pic>
      <p:pic>
        <p:nvPicPr>
          <p:cNvPr id="6" name="Picture 5"/>
          <p:cNvPicPr>
            <a:picLocks noChangeAspect="1"/>
          </p:cNvPicPr>
          <p:nvPr/>
        </p:nvPicPr>
        <p:blipFill>
          <a:blip r:embed="rId4"/>
          <a:stretch>
            <a:fillRect/>
          </a:stretch>
        </p:blipFill>
        <p:spPr>
          <a:xfrm>
            <a:off x="5015131" y="1280478"/>
            <a:ext cx="967275" cy="575864"/>
          </a:xfrm>
          <a:prstGeom prst="rect">
            <a:avLst/>
          </a:prstGeom>
        </p:spPr>
      </p:pic>
      <p:pic>
        <p:nvPicPr>
          <p:cNvPr id="8" name="Picture 7"/>
          <p:cNvPicPr>
            <a:picLocks noChangeAspect="1"/>
          </p:cNvPicPr>
          <p:nvPr/>
        </p:nvPicPr>
        <p:blipFill>
          <a:blip r:embed="rId5"/>
          <a:stretch>
            <a:fillRect/>
          </a:stretch>
        </p:blipFill>
        <p:spPr>
          <a:xfrm>
            <a:off x="4937415" y="2254659"/>
            <a:ext cx="1076771" cy="806539"/>
          </a:xfrm>
          <a:prstGeom prst="rect">
            <a:avLst/>
          </a:prstGeom>
        </p:spPr>
      </p:pic>
      <p:grpSp>
        <p:nvGrpSpPr>
          <p:cNvPr id="9" name="Group 8"/>
          <p:cNvGrpSpPr/>
          <p:nvPr/>
        </p:nvGrpSpPr>
        <p:grpSpPr>
          <a:xfrm>
            <a:off x="1929380" y="1313172"/>
            <a:ext cx="6502012" cy="2839411"/>
            <a:chOff x="2067990" y="1457018"/>
            <a:chExt cx="6502012" cy="2839411"/>
          </a:xfrm>
        </p:grpSpPr>
        <p:sp>
          <p:nvSpPr>
            <p:cNvPr id="10" name="TextBox 9"/>
            <p:cNvSpPr txBox="1"/>
            <p:nvPr/>
          </p:nvSpPr>
          <p:spPr>
            <a:xfrm>
              <a:off x="2067990" y="3611170"/>
              <a:ext cx="3008035" cy="646331"/>
            </a:xfrm>
            <a:prstGeom prst="rect">
              <a:avLst/>
            </a:prstGeom>
            <a:noFill/>
            <a:effectLst/>
          </p:spPr>
          <p:txBody>
            <a:bodyPr wrap="square" lIns="0" rIns="0" rtlCol="0">
              <a:spAutoFit/>
            </a:bodyPr>
            <a:lstStyle/>
            <a:p>
              <a:r>
                <a:rPr lang="en-US" dirty="0" smtClean="0">
                  <a:solidFill>
                    <a:srgbClr val="FFFFFF"/>
                  </a:solidFill>
                  <a:latin typeface="Arial"/>
                  <a:cs typeface="Arial"/>
                </a:rPr>
                <a:t>DevOps adoption with PCF</a:t>
              </a:r>
            </a:p>
            <a:p>
              <a:r>
                <a:rPr lang="en-US" dirty="0" smtClean="0">
                  <a:solidFill>
                    <a:srgbClr val="FFFFFF"/>
                  </a:solidFill>
                  <a:latin typeface="Arial"/>
                  <a:cs typeface="Arial"/>
                </a:rPr>
                <a:t>Automated build pipeline</a:t>
              </a:r>
              <a:endParaRPr lang="en-US" dirty="0">
                <a:solidFill>
                  <a:srgbClr val="FFFFFF"/>
                </a:solidFill>
                <a:latin typeface="Arial"/>
                <a:cs typeface="Arial"/>
              </a:endParaRPr>
            </a:p>
          </p:txBody>
        </p:sp>
        <p:sp>
          <p:nvSpPr>
            <p:cNvPr id="11" name="TextBox 10"/>
            <p:cNvSpPr txBox="1"/>
            <p:nvPr/>
          </p:nvSpPr>
          <p:spPr>
            <a:xfrm>
              <a:off x="6399248" y="1457018"/>
              <a:ext cx="1560286" cy="369332"/>
            </a:xfrm>
            <a:prstGeom prst="rect">
              <a:avLst/>
            </a:prstGeom>
            <a:noFill/>
            <a:effectLst/>
          </p:spPr>
          <p:txBody>
            <a:bodyPr wrap="square" lIns="0" rIns="0" rtlCol="0">
              <a:spAutoFit/>
            </a:bodyPr>
            <a:lstStyle/>
            <a:p>
              <a:r>
                <a:rPr lang="en-US" dirty="0" smtClean="0">
                  <a:solidFill>
                    <a:srgbClr val="FFFFFF"/>
                  </a:solidFill>
                  <a:latin typeface="Arial"/>
                  <a:cs typeface="Arial"/>
                </a:rPr>
                <a:t>Spring + PCF</a:t>
              </a:r>
              <a:endParaRPr lang="en-US" dirty="0">
                <a:solidFill>
                  <a:srgbClr val="FFFFFF"/>
                </a:solidFill>
                <a:latin typeface="Arial"/>
                <a:cs typeface="Arial"/>
              </a:endParaRPr>
            </a:p>
          </p:txBody>
        </p:sp>
        <p:sp>
          <p:nvSpPr>
            <p:cNvPr id="12" name="TextBox 11"/>
            <p:cNvSpPr txBox="1"/>
            <p:nvPr/>
          </p:nvSpPr>
          <p:spPr>
            <a:xfrm>
              <a:off x="6374017" y="2416614"/>
              <a:ext cx="2195985" cy="646331"/>
            </a:xfrm>
            <a:prstGeom prst="rect">
              <a:avLst/>
            </a:prstGeom>
            <a:noFill/>
            <a:effectLst/>
          </p:spPr>
          <p:txBody>
            <a:bodyPr wrap="square" lIns="0" rIns="0" rtlCol="0">
              <a:spAutoFit/>
            </a:bodyPr>
            <a:lstStyle/>
            <a:p>
              <a:r>
                <a:rPr lang="en-US" dirty="0" smtClean="0">
                  <a:solidFill>
                    <a:srgbClr val="FFFFFF"/>
                  </a:solidFill>
                  <a:latin typeface="Arial"/>
                  <a:cs typeface="Arial"/>
                </a:rPr>
                <a:t>Agile software transformation</a:t>
              </a:r>
              <a:endParaRPr lang="en-US" dirty="0">
                <a:solidFill>
                  <a:srgbClr val="FFFFFF"/>
                </a:solidFill>
                <a:latin typeface="Arial"/>
                <a:cs typeface="Arial"/>
              </a:endParaRPr>
            </a:p>
          </p:txBody>
        </p:sp>
        <p:sp>
          <p:nvSpPr>
            <p:cNvPr id="13" name="TextBox 12"/>
            <p:cNvSpPr txBox="1"/>
            <p:nvPr/>
          </p:nvSpPr>
          <p:spPr>
            <a:xfrm>
              <a:off x="6399248" y="3650098"/>
              <a:ext cx="1993803" cy="646331"/>
            </a:xfrm>
            <a:prstGeom prst="rect">
              <a:avLst/>
            </a:prstGeom>
            <a:noFill/>
            <a:effectLst/>
          </p:spPr>
          <p:txBody>
            <a:bodyPr wrap="square" lIns="0" rIns="0" rtlCol="0">
              <a:spAutoFit/>
            </a:bodyPr>
            <a:lstStyle/>
            <a:p>
              <a:r>
                <a:rPr lang="en-US" dirty="0" smtClean="0">
                  <a:solidFill>
                    <a:srgbClr val="FFFFFF"/>
                  </a:solidFill>
                  <a:latin typeface="Arial"/>
                  <a:cs typeface="Arial"/>
                </a:rPr>
                <a:t>Major IT transformation</a:t>
              </a:r>
              <a:endParaRPr lang="en-US" dirty="0">
                <a:solidFill>
                  <a:srgbClr val="FFFFFF"/>
                </a:solidFill>
                <a:latin typeface="Arial"/>
                <a:cs typeface="Arial"/>
              </a:endParaRPr>
            </a:p>
          </p:txBody>
        </p:sp>
        <p:sp>
          <p:nvSpPr>
            <p:cNvPr id="14" name="TextBox 13"/>
            <p:cNvSpPr txBox="1"/>
            <p:nvPr/>
          </p:nvSpPr>
          <p:spPr>
            <a:xfrm>
              <a:off x="2067991" y="1457018"/>
              <a:ext cx="2027781" cy="369332"/>
            </a:xfrm>
            <a:prstGeom prst="rect">
              <a:avLst/>
            </a:prstGeom>
            <a:noFill/>
            <a:effectLst/>
          </p:spPr>
          <p:txBody>
            <a:bodyPr wrap="square" lIns="0" rIns="0" rtlCol="0">
              <a:spAutoFit/>
            </a:bodyPr>
            <a:lstStyle/>
            <a:p>
              <a:r>
                <a:rPr lang="en-US" dirty="0" smtClean="0">
                  <a:solidFill>
                    <a:srgbClr val="FFFFFF"/>
                  </a:solidFill>
                  <a:latin typeface="Arial"/>
                  <a:cs typeface="Arial"/>
                </a:rPr>
                <a:t>700+ apps </a:t>
              </a:r>
              <a:endParaRPr lang="en-US" dirty="0">
                <a:solidFill>
                  <a:srgbClr val="FFFFFF"/>
                </a:solidFill>
                <a:latin typeface="Arial"/>
                <a:cs typeface="Arial"/>
              </a:endParaRPr>
            </a:p>
          </p:txBody>
        </p:sp>
        <p:sp>
          <p:nvSpPr>
            <p:cNvPr id="15" name="TextBox 14"/>
            <p:cNvSpPr txBox="1"/>
            <p:nvPr/>
          </p:nvSpPr>
          <p:spPr>
            <a:xfrm>
              <a:off x="2074438" y="2416461"/>
              <a:ext cx="2330210" cy="646331"/>
            </a:xfrm>
            <a:prstGeom prst="rect">
              <a:avLst/>
            </a:prstGeom>
            <a:noFill/>
            <a:effectLst/>
          </p:spPr>
          <p:txBody>
            <a:bodyPr wrap="square" lIns="0" rIns="0" rtlCol="0">
              <a:spAutoFit/>
            </a:bodyPr>
            <a:lstStyle/>
            <a:p>
              <a:r>
                <a:rPr lang="en-US" dirty="0" smtClean="0">
                  <a:solidFill>
                    <a:srgbClr val="FFFFFF"/>
                  </a:solidFill>
                  <a:latin typeface="Arial"/>
                  <a:cs typeface="Arial"/>
                </a:rPr>
                <a:t>Re-writing software the modern way</a:t>
              </a:r>
              <a:endParaRPr lang="en-US" dirty="0">
                <a:solidFill>
                  <a:srgbClr val="FFFFFF"/>
                </a:solidFill>
                <a:latin typeface="Arial"/>
                <a:cs typeface="Arial"/>
              </a:endParaRPr>
            </a:p>
          </p:txBody>
        </p:sp>
      </p:grpSp>
      <p:pic>
        <p:nvPicPr>
          <p:cNvPr id="16" name="Picture 15"/>
          <p:cNvPicPr>
            <a:picLocks noChangeAspect="1"/>
          </p:cNvPicPr>
          <p:nvPr/>
        </p:nvPicPr>
        <p:blipFill>
          <a:blip r:embed="rId6"/>
          <a:stretch>
            <a:fillRect/>
          </a:stretch>
        </p:blipFill>
        <p:spPr>
          <a:xfrm>
            <a:off x="4945872" y="3494354"/>
            <a:ext cx="1094985" cy="685052"/>
          </a:xfrm>
          <a:prstGeom prst="rect">
            <a:avLst/>
          </a:prstGeom>
        </p:spPr>
      </p:pic>
      <p:grpSp>
        <p:nvGrpSpPr>
          <p:cNvPr id="17" name="Group 16"/>
          <p:cNvGrpSpPr/>
          <p:nvPr/>
        </p:nvGrpSpPr>
        <p:grpSpPr>
          <a:xfrm>
            <a:off x="1822640" y="1181282"/>
            <a:ext cx="4252803" cy="3018139"/>
            <a:chOff x="1987052" y="1215463"/>
            <a:chExt cx="4252803" cy="3018139"/>
          </a:xfrm>
        </p:grpSpPr>
        <p:cxnSp>
          <p:nvCxnSpPr>
            <p:cNvPr id="18" name="Straight Connector 17"/>
            <p:cNvCxnSpPr/>
            <p:nvPr/>
          </p:nvCxnSpPr>
          <p:spPr>
            <a:xfrm flipV="1">
              <a:off x="2012139" y="1266128"/>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6239855" y="2328089"/>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6239855" y="1215463"/>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1987052" y="3382478"/>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2004791" y="2256337"/>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6239855" y="3498815"/>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pic>
        <p:nvPicPr>
          <p:cNvPr id="24" name="Picture 23" descr="Comcast.png"/>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29175" y="1303552"/>
            <a:ext cx="1682970" cy="424950"/>
          </a:xfrm>
          <a:prstGeom prst="rect">
            <a:avLst/>
          </a:prstGeom>
        </p:spPr>
      </p:pic>
      <p:pic>
        <p:nvPicPr>
          <p:cNvPr id="25" name="Picture 24"/>
          <p:cNvPicPr>
            <a:picLocks noChangeAspect="1"/>
          </p:cNvPicPr>
          <p:nvPr/>
        </p:nvPicPr>
        <p:blipFill>
          <a:blip r:embed="rId8"/>
          <a:stretch>
            <a:fillRect/>
          </a:stretch>
        </p:blipFill>
        <p:spPr>
          <a:xfrm>
            <a:off x="742387" y="2178291"/>
            <a:ext cx="1038202" cy="778652"/>
          </a:xfrm>
          <a:prstGeom prst="rect">
            <a:avLst/>
          </a:prstGeom>
        </p:spPr>
      </p:pic>
    </p:spTree>
    <p:extLst>
      <p:ext uri="{BB962C8B-B14F-4D97-AF65-F5344CB8AC3E}">
        <p14:creationId xmlns:p14="http://schemas.microsoft.com/office/powerpoint/2010/main" val="1377394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solidFill>
                  <a:srgbClr val="D9D9D9"/>
                </a:solidFill>
              </a:rPr>
              <a:t>Software is </a:t>
            </a:r>
            <a:r>
              <a:rPr lang="en-US" sz="3200" dirty="0">
                <a:solidFill>
                  <a:srgbClr val="00AE9E"/>
                </a:solidFill>
              </a:rPr>
              <a:t>CHANGING</a:t>
            </a:r>
          </a:p>
        </p:txBody>
      </p:sp>
      <p:sp>
        <p:nvSpPr>
          <p:cNvPr id="2" name="Slide Number Placeholder 1"/>
          <p:cNvSpPr>
            <a:spLocks noGrp="1"/>
          </p:cNvSpPr>
          <p:nvPr>
            <p:ph type="sldNum" sz="quarter" idx="12"/>
          </p:nvPr>
        </p:nvSpPr>
        <p:spPr/>
        <p:txBody>
          <a:bodyPr/>
          <a:lstStyle/>
          <a:p>
            <a:fld id="{ADA07C09-8A41-3B46-A636-3955072BBB4F}" type="slidenum">
              <a:rPr lang="en-US" smtClean="0">
                <a:solidFill>
                  <a:srgbClr val="FFFFFF">
                    <a:lumMod val="65000"/>
                  </a:srgbClr>
                </a:solidFill>
                <a:latin typeface="Arial"/>
              </a:rPr>
              <a:pPr/>
              <a:t>13</a:t>
            </a:fld>
            <a:endParaRPr lang="en-US">
              <a:solidFill>
                <a:srgbClr val="FFFFFF">
                  <a:lumMod val="65000"/>
                </a:srgbClr>
              </a:solidFill>
              <a:latin typeface="Arial"/>
            </a:endParaRPr>
          </a:p>
        </p:txBody>
      </p:sp>
      <p:pic>
        <p:nvPicPr>
          <p:cNvPr id="5" name="Picture 4"/>
          <p:cNvPicPr>
            <a:picLocks noChangeAspect="1"/>
          </p:cNvPicPr>
          <p:nvPr/>
        </p:nvPicPr>
        <p:blipFill rotWithShape="1">
          <a:blip r:embed="rId3"/>
          <a:srcRect b="13308"/>
          <a:stretch/>
        </p:blipFill>
        <p:spPr>
          <a:xfrm>
            <a:off x="1228094" y="1133081"/>
            <a:ext cx="1546468" cy="833728"/>
          </a:xfrm>
          <a:prstGeom prst="rect">
            <a:avLst/>
          </a:prstGeom>
        </p:spPr>
      </p:pic>
      <p:pic>
        <p:nvPicPr>
          <p:cNvPr id="6" name="Shape 1051"/>
          <p:cNvPicPr preferRelativeResize="0"/>
          <p:nvPr/>
        </p:nvPicPr>
        <p:blipFill rotWithShape="1">
          <a:blip r:embed="rId4">
            <a:alphaModFix/>
          </a:blip>
          <a:srcRect/>
          <a:stretch/>
        </p:blipFill>
        <p:spPr>
          <a:xfrm>
            <a:off x="6657675" y="765942"/>
            <a:ext cx="987420" cy="951612"/>
          </a:xfrm>
          <a:prstGeom prst="rect">
            <a:avLst/>
          </a:prstGeom>
          <a:noFill/>
          <a:ln>
            <a:noFill/>
          </a:ln>
        </p:spPr>
      </p:pic>
      <p:pic>
        <p:nvPicPr>
          <p:cNvPr id="7" name="Picture 6"/>
          <p:cNvPicPr>
            <a:picLocks noChangeAspect="1"/>
          </p:cNvPicPr>
          <p:nvPr/>
        </p:nvPicPr>
        <p:blipFill>
          <a:blip r:embed="rId5"/>
          <a:stretch>
            <a:fillRect/>
          </a:stretch>
        </p:blipFill>
        <p:spPr>
          <a:xfrm>
            <a:off x="6062775" y="2474172"/>
            <a:ext cx="1896052" cy="1896052"/>
          </a:xfrm>
          <a:prstGeom prst="rect">
            <a:avLst/>
          </a:prstGeom>
        </p:spPr>
      </p:pic>
      <p:pic>
        <p:nvPicPr>
          <p:cNvPr id="8" name="Picture 7"/>
          <p:cNvPicPr>
            <a:picLocks noChangeAspect="1"/>
          </p:cNvPicPr>
          <p:nvPr/>
        </p:nvPicPr>
        <p:blipFill>
          <a:blip r:embed="rId6"/>
          <a:stretch>
            <a:fillRect/>
          </a:stretch>
        </p:blipFill>
        <p:spPr>
          <a:xfrm>
            <a:off x="4223648" y="3336739"/>
            <a:ext cx="786796" cy="786794"/>
          </a:xfrm>
          <a:prstGeom prst="rect">
            <a:avLst/>
          </a:prstGeom>
        </p:spPr>
      </p:pic>
      <p:pic>
        <p:nvPicPr>
          <p:cNvPr id="9" name="Picture 8"/>
          <p:cNvPicPr>
            <a:picLocks noChangeAspect="1"/>
          </p:cNvPicPr>
          <p:nvPr/>
        </p:nvPicPr>
        <p:blipFill>
          <a:blip r:embed="rId7"/>
          <a:stretch>
            <a:fillRect/>
          </a:stretch>
        </p:blipFill>
        <p:spPr>
          <a:xfrm>
            <a:off x="381335" y="2144889"/>
            <a:ext cx="2979216" cy="973667"/>
          </a:xfrm>
          <a:prstGeom prst="rect">
            <a:avLst/>
          </a:prstGeom>
        </p:spPr>
      </p:pic>
      <p:pic>
        <p:nvPicPr>
          <p:cNvPr id="13" name="Picture 12"/>
          <p:cNvPicPr>
            <a:picLocks noChangeAspect="1"/>
          </p:cNvPicPr>
          <p:nvPr/>
        </p:nvPicPr>
        <p:blipFill>
          <a:blip r:embed="rId8"/>
          <a:stretch>
            <a:fillRect/>
          </a:stretch>
        </p:blipFill>
        <p:spPr>
          <a:xfrm>
            <a:off x="3853820" y="1474300"/>
            <a:ext cx="1578428" cy="1578428"/>
          </a:xfrm>
          <a:prstGeom prst="rect">
            <a:avLst/>
          </a:prstGeom>
        </p:spPr>
      </p:pic>
      <p:sp>
        <p:nvSpPr>
          <p:cNvPr id="14" name="TextBox 13"/>
          <p:cNvSpPr txBox="1"/>
          <p:nvPr/>
        </p:nvSpPr>
        <p:spPr>
          <a:xfrm>
            <a:off x="3660780" y="4123196"/>
            <a:ext cx="1837598" cy="369332"/>
          </a:xfrm>
          <a:prstGeom prst="rect">
            <a:avLst/>
          </a:prstGeom>
          <a:noFill/>
        </p:spPr>
        <p:txBody>
          <a:bodyPr wrap="square" rtlCol="0">
            <a:spAutoFit/>
          </a:bodyPr>
          <a:lstStyle/>
          <a:p>
            <a:pPr algn="ctr"/>
            <a:r>
              <a:rPr lang="en-US" b="1" dirty="0" smtClean="0">
                <a:solidFill>
                  <a:srgbClr val="FFFFFF"/>
                </a:solidFill>
                <a:latin typeface="Arial"/>
                <a:cs typeface="Arial"/>
              </a:rPr>
              <a:t>Spring Boot</a:t>
            </a:r>
          </a:p>
        </p:txBody>
      </p:sp>
      <p:sp>
        <p:nvSpPr>
          <p:cNvPr id="15" name="TextBox 14"/>
          <p:cNvSpPr txBox="1"/>
          <p:nvPr/>
        </p:nvSpPr>
        <p:spPr>
          <a:xfrm>
            <a:off x="5972904" y="1717554"/>
            <a:ext cx="2686788" cy="369332"/>
          </a:xfrm>
          <a:prstGeom prst="rect">
            <a:avLst/>
          </a:prstGeom>
          <a:noFill/>
        </p:spPr>
        <p:txBody>
          <a:bodyPr wrap="square" rtlCol="0">
            <a:spAutoFit/>
          </a:bodyPr>
          <a:lstStyle/>
          <a:p>
            <a:pPr algn="ctr"/>
            <a:r>
              <a:rPr lang="en-US" b="1" dirty="0" smtClean="0">
                <a:solidFill>
                  <a:srgbClr val="FFFFFF"/>
                </a:solidFill>
                <a:latin typeface="Arial"/>
                <a:cs typeface="Arial"/>
              </a:rPr>
              <a:t>Continuous Delivery</a:t>
            </a:r>
          </a:p>
        </p:txBody>
      </p:sp>
      <p:pic>
        <p:nvPicPr>
          <p:cNvPr id="4" name="Picture 3"/>
          <p:cNvPicPr>
            <a:picLocks noChangeAspect="1"/>
          </p:cNvPicPr>
          <p:nvPr/>
        </p:nvPicPr>
        <p:blipFill>
          <a:blip r:embed="rId9"/>
          <a:stretch>
            <a:fillRect/>
          </a:stretch>
        </p:blipFill>
        <p:spPr>
          <a:xfrm>
            <a:off x="454239" y="3244000"/>
            <a:ext cx="2906312" cy="1483221"/>
          </a:xfrm>
          <a:prstGeom prst="rect">
            <a:avLst/>
          </a:prstGeom>
        </p:spPr>
      </p:pic>
    </p:spTree>
    <p:extLst>
      <p:ext uri="{BB962C8B-B14F-4D97-AF65-F5344CB8AC3E}">
        <p14:creationId xmlns:p14="http://schemas.microsoft.com/office/powerpoint/2010/main" val="315733087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251"/>
          <p:cNvSpPr/>
          <p:nvPr/>
        </p:nvSpPr>
        <p:spPr>
          <a:xfrm>
            <a:off x="1" y="2724150"/>
            <a:ext cx="9143999" cy="2419349"/>
          </a:xfrm>
          <a:prstGeom prst="rect">
            <a:avLst/>
          </a:prstGeom>
          <a:solidFill>
            <a:srgbClr val="008774"/>
          </a:solidFill>
          <a:ln>
            <a:noFill/>
          </a:ln>
        </p:spPr>
        <p:txBody>
          <a:bodyPr lIns="91425" tIns="45700" rIns="91425" bIns="45700" anchor="ctr" anchorCtr="0">
            <a:noAutofit/>
          </a:bodyPr>
          <a:lstStyle/>
          <a:p>
            <a:pPr algn="ctr"/>
            <a:endParaRPr dirty="0">
              <a:solidFill>
                <a:srgbClr val="FFFFFF"/>
              </a:solidFill>
              <a:latin typeface="Arial"/>
              <a:ea typeface="Arial"/>
              <a:cs typeface="Arial"/>
              <a:sym typeface="Arial"/>
            </a:endParaRPr>
          </a:p>
        </p:txBody>
      </p:sp>
      <p:grpSp>
        <p:nvGrpSpPr>
          <p:cNvPr id="6" name="Group 5"/>
          <p:cNvGrpSpPr/>
          <p:nvPr/>
        </p:nvGrpSpPr>
        <p:grpSpPr>
          <a:xfrm>
            <a:off x="3048001" y="54678"/>
            <a:ext cx="3048000" cy="5076122"/>
            <a:chOff x="3048001" y="0"/>
            <a:chExt cx="3048000" cy="5143500"/>
          </a:xfrm>
        </p:grpSpPr>
        <p:cxnSp>
          <p:nvCxnSpPr>
            <p:cNvPr id="14" name="Straight Connector 13"/>
            <p:cNvCxnSpPr/>
            <p:nvPr/>
          </p:nvCxnSpPr>
          <p:spPr>
            <a:xfrm flipV="1">
              <a:off x="3048001" y="0"/>
              <a:ext cx="0" cy="514350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6096001" y="0"/>
              <a:ext cx="0" cy="514350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3087007" y="86653"/>
            <a:ext cx="2926444" cy="4806349"/>
            <a:chOff x="3087007" y="86653"/>
            <a:chExt cx="2926444" cy="4806349"/>
          </a:xfrm>
        </p:grpSpPr>
        <p:sp>
          <p:nvSpPr>
            <p:cNvPr id="11" name="TextBox 10"/>
            <p:cNvSpPr txBox="1"/>
            <p:nvPr/>
          </p:nvSpPr>
          <p:spPr>
            <a:xfrm>
              <a:off x="3087007" y="86653"/>
              <a:ext cx="2926444" cy="430887"/>
            </a:xfrm>
            <a:prstGeom prst="rect">
              <a:avLst/>
            </a:prstGeom>
            <a:noFill/>
            <a:effectLst/>
          </p:spPr>
          <p:txBody>
            <a:bodyPr wrap="square" rtlCol="0">
              <a:spAutoFit/>
            </a:bodyPr>
            <a:lstStyle/>
            <a:p>
              <a:pPr algn="ctr">
                <a:spcAft>
                  <a:spcPts val="300"/>
                </a:spcAft>
              </a:pPr>
              <a:r>
                <a:rPr lang="en-US" sz="2200" b="1" dirty="0" smtClean="0">
                  <a:solidFill>
                    <a:srgbClr val="00AE9E"/>
                  </a:solidFill>
                  <a:latin typeface="Arial"/>
                  <a:cs typeface="Arial"/>
                </a:rPr>
                <a:t>Continuous Delivery</a:t>
              </a:r>
              <a:endParaRPr lang="en-US" sz="2200" b="1" dirty="0">
                <a:solidFill>
                  <a:srgbClr val="00AE9E"/>
                </a:solidFill>
                <a:latin typeface="Georgia"/>
                <a:cs typeface="Georgia"/>
              </a:endParaRPr>
            </a:p>
          </p:txBody>
        </p:sp>
        <p:grpSp>
          <p:nvGrpSpPr>
            <p:cNvPr id="32" name="Group 31"/>
            <p:cNvGrpSpPr/>
            <p:nvPr/>
          </p:nvGrpSpPr>
          <p:grpSpPr>
            <a:xfrm>
              <a:off x="3087007" y="568935"/>
              <a:ext cx="2926444" cy="4324067"/>
              <a:chOff x="3087007" y="568935"/>
              <a:chExt cx="2926444" cy="4324067"/>
            </a:xfrm>
          </p:grpSpPr>
          <p:pic>
            <p:nvPicPr>
              <p:cNvPr id="13" name="Picture 12"/>
              <p:cNvPicPr>
                <a:picLocks noChangeAspect="1"/>
              </p:cNvPicPr>
              <p:nvPr/>
            </p:nvPicPr>
            <p:blipFill>
              <a:blip r:embed="rId3"/>
              <a:stretch>
                <a:fillRect/>
              </a:stretch>
            </p:blipFill>
            <p:spPr>
              <a:xfrm>
                <a:off x="3868369" y="1288557"/>
                <a:ext cx="1391710" cy="1338182"/>
              </a:xfrm>
              <a:prstGeom prst="rect">
                <a:avLst/>
              </a:prstGeom>
            </p:spPr>
          </p:pic>
          <p:sp>
            <p:nvSpPr>
              <p:cNvPr id="19" name="TextBox 18"/>
              <p:cNvSpPr txBox="1"/>
              <p:nvPr/>
            </p:nvSpPr>
            <p:spPr>
              <a:xfrm>
                <a:off x="3087007" y="568935"/>
                <a:ext cx="2926443" cy="561692"/>
              </a:xfrm>
              <a:prstGeom prst="rect">
                <a:avLst/>
              </a:prstGeom>
              <a:noFill/>
              <a:effectLst/>
            </p:spPr>
            <p:txBody>
              <a:bodyPr wrap="square" rtlCol="0">
                <a:spAutoFit/>
              </a:bodyPr>
              <a:lstStyle/>
              <a:p>
                <a:pPr algn="ctr">
                  <a:spcAft>
                    <a:spcPts val="300"/>
                  </a:spcAft>
                </a:pPr>
                <a:r>
                  <a:rPr lang="en-US" sz="1400" b="1" dirty="0" smtClean="0">
                    <a:solidFill>
                      <a:srgbClr val="D9D9D9"/>
                    </a:solidFill>
                    <a:latin typeface="Arial"/>
                    <a:cs typeface="Arial"/>
                  </a:rPr>
                  <a:t>Release once every 6 months</a:t>
                </a:r>
              </a:p>
              <a:p>
                <a:pPr algn="ctr">
                  <a:spcAft>
                    <a:spcPts val="300"/>
                  </a:spcAft>
                </a:pPr>
                <a:r>
                  <a:rPr lang="en-US" sz="1400" dirty="0" smtClean="0">
                    <a:solidFill>
                      <a:srgbClr val="D9D9D9"/>
                    </a:solidFill>
                    <a:latin typeface="Arial"/>
                    <a:cs typeface="Arial"/>
                  </a:rPr>
                  <a:t>More Bugs in production</a:t>
                </a:r>
                <a:endParaRPr lang="en-US" sz="1400" dirty="0">
                  <a:solidFill>
                    <a:srgbClr val="D9D9D9"/>
                  </a:solidFill>
                  <a:latin typeface="Georgia"/>
                  <a:cs typeface="Georgia"/>
                </a:endParaRPr>
              </a:p>
            </p:txBody>
          </p:sp>
          <p:pic>
            <p:nvPicPr>
              <p:cNvPr id="16" name="Picture 15"/>
              <p:cNvPicPr>
                <a:picLocks noChangeAspect="1"/>
              </p:cNvPicPr>
              <p:nvPr/>
            </p:nvPicPr>
            <p:blipFill>
              <a:blip r:embed="rId4"/>
              <a:stretch>
                <a:fillRect/>
              </a:stretch>
            </p:blipFill>
            <p:spPr>
              <a:xfrm>
                <a:off x="3694984" y="3321894"/>
                <a:ext cx="1790332" cy="1571108"/>
              </a:xfrm>
              <a:prstGeom prst="rect">
                <a:avLst/>
              </a:prstGeom>
            </p:spPr>
          </p:pic>
          <p:sp>
            <p:nvSpPr>
              <p:cNvPr id="20" name="TextBox 19"/>
              <p:cNvSpPr txBox="1"/>
              <p:nvPr/>
            </p:nvSpPr>
            <p:spPr>
              <a:xfrm>
                <a:off x="3087007" y="2729424"/>
                <a:ext cx="2926444" cy="592470"/>
              </a:xfrm>
              <a:prstGeom prst="rect">
                <a:avLst/>
              </a:prstGeom>
              <a:noFill/>
              <a:effectLst/>
            </p:spPr>
            <p:txBody>
              <a:bodyPr wrap="square" rtlCol="0">
                <a:spAutoFit/>
              </a:bodyPr>
              <a:lstStyle/>
              <a:p>
                <a:pPr algn="ctr">
                  <a:spcAft>
                    <a:spcPts val="300"/>
                  </a:spcAft>
                </a:pPr>
                <a:r>
                  <a:rPr lang="en-US" sz="1600" b="1" dirty="0" smtClean="0">
                    <a:solidFill>
                      <a:srgbClr val="FFFFFF"/>
                    </a:solidFill>
                    <a:latin typeface="Arial"/>
                    <a:cs typeface="Arial"/>
                  </a:rPr>
                  <a:t>Release early and often</a:t>
                </a:r>
              </a:p>
              <a:p>
                <a:pPr algn="ctr">
                  <a:spcAft>
                    <a:spcPts val="300"/>
                  </a:spcAft>
                </a:pPr>
                <a:r>
                  <a:rPr lang="en-US" sz="1400" dirty="0" smtClean="0">
                    <a:solidFill>
                      <a:srgbClr val="FFFFFF"/>
                    </a:solidFill>
                    <a:latin typeface="Arial"/>
                    <a:cs typeface="Arial"/>
                  </a:rPr>
                  <a:t>Higher Quality of Code</a:t>
                </a:r>
                <a:endParaRPr lang="en-US" sz="1400" dirty="0">
                  <a:solidFill>
                    <a:srgbClr val="FFFFFF"/>
                  </a:solidFill>
                  <a:latin typeface="Georgia"/>
                  <a:cs typeface="Georgia"/>
                </a:endParaRPr>
              </a:p>
            </p:txBody>
          </p:sp>
        </p:grpSp>
      </p:grpSp>
      <p:grpSp>
        <p:nvGrpSpPr>
          <p:cNvPr id="2" name="Group 1"/>
          <p:cNvGrpSpPr/>
          <p:nvPr/>
        </p:nvGrpSpPr>
        <p:grpSpPr>
          <a:xfrm>
            <a:off x="1" y="67377"/>
            <a:ext cx="3048000" cy="4721071"/>
            <a:chOff x="1" y="67377"/>
            <a:chExt cx="3048000" cy="4721071"/>
          </a:xfrm>
        </p:grpSpPr>
        <p:sp>
          <p:nvSpPr>
            <p:cNvPr id="5" name="TextBox 4"/>
            <p:cNvSpPr txBox="1"/>
            <p:nvPr/>
          </p:nvSpPr>
          <p:spPr>
            <a:xfrm>
              <a:off x="440615" y="67377"/>
              <a:ext cx="2240982" cy="430887"/>
            </a:xfrm>
            <a:prstGeom prst="rect">
              <a:avLst/>
            </a:prstGeom>
            <a:noFill/>
            <a:effectLst/>
          </p:spPr>
          <p:txBody>
            <a:bodyPr wrap="square" rtlCol="0">
              <a:spAutoFit/>
            </a:bodyPr>
            <a:lstStyle/>
            <a:p>
              <a:pPr algn="ctr">
                <a:spcAft>
                  <a:spcPts val="300"/>
                </a:spcAft>
              </a:pPr>
              <a:r>
                <a:rPr lang="en-US" sz="2200" b="1" dirty="0" smtClean="0">
                  <a:solidFill>
                    <a:srgbClr val="00AE9E"/>
                  </a:solidFill>
                  <a:latin typeface="Arial"/>
                  <a:cs typeface="Arial"/>
                </a:rPr>
                <a:t>DevOps</a:t>
              </a:r>
              <a:endParaRPr lang="en-US" sz="2200" b="1" dirty="0">
                <a:solidFill>
                  <a:srgbClr val="00AE9E"/>
                </a:solidFill>
                <a:latin typeface="Georgia"/>
                <a:cs typeface="Georgia"/>
              </a:endParaRPr>
            </a:p>
          </p:txBody>
        </p:sp>
        <p:grpSp>
          <p:nvGrpSpPr>
            <p:cNvPr id="31" name="Group 30"/>
            <p:cNvGrpSpPr/>
            <p:nvPr/>
          </p:nvGrpSpPr>
          <p:grpSpPr>
            <a:xfrm>
              <a:off x="1" y="568935"/>
              <a:ext cx="3048000" cy="4219513"/>
              <a:chOff x="1" y="568935"/>
              <a:chExt cx="3048000" cy="4219513"/>
            </a:xfrm>
          </p:grpSpPr>
          <p:sp>
            <p:nvSpPr>
              <p:cNvPr id="25" name="TextBox 24"/>
              <p:cNvSpPr txBox="1"/>
              <p:nvPr/>
            </p:nvSpPr>
            <p:spPr>
              <a:xfrm>
                <a:off x="1" y="568935"/>
                <a:ext cx="3048000" cy="777136"/>
              </a:xfrm>
              <a:prstGeom prst="rect">
                <a:avLst/>
              </a:prstGeom>
              <a:noFill/>
              <a:effectLst/>
            </p:spPr>
            <p:txBody>
              <a:bodyPr wrap="square" rtlCol="0">
                <a:spAutoFit/>
              </a:bodyPr>
              <a:lstStyle/>
              <a:p>
                <a:pPr algn="ctr">
                  <a:spcAft>
                    <a:spcPts val="300"/>
                  </a:spcAft>
                </a:pPr>
                <a:r>
                  <a:rPr lang="en-US" sz="1400" b="1" dirty="0" smtClean="0">
                    <a:solidFill>
                      <a:srgbClr val="D9D9D9"/>
                    </a:solidFill>
                    <a:latin typeface="Arial"/>
                    <a:cs typeface="Arial"/>
                  </a:rPr>
                  <a:t>Not my problem</a:t>
                </a:r>
              </a:p>
              <a:p>
                <a:pPr algn="ctr">
                  <a:spcAft>
                    <a:spcPts val="300"/>
                  </a:spcAft>
                </a:pPr>
                <a:r>
                  <a:rPr lang="en-US" sz="1400" dirty="0" smtClean="0">
                    <a:solidFill>
                      <a:srgbClr val="D9D9D9"/>
                    </a:solidFill>
                    <a:latin typeface="Arial"/>
                    <a:cs typeface="Arial"/>
                  </a:rPr>
                  <a:t>Separate tools, varied incentives, opaque process</a:t>
                </a:r>
                <a:endParaRPr lang="en-US" sz="1400" dirty="0">
                  <a:solidFill>
                    <a:srgbClr val="D9D9D9"/>
                  </a:solidFill>
                  <a:latin typeface="Georgia"/>
                  <a:cs typeface="Georgia"/>
                </a:endParaRPr>
              </a:p>
            </p:txBody>
          </p:sp>
          <p:sp>
            <p:nvSpPr>
              <p:cNvPr id="26" name="TextBox 25"/>
              <p:cNvSpPr txBox="1"/>
              <p:nvPr/>
            </p:nvSpPr>
            <p:spPr>
              <a:xfrm>
                <a:off x="1" y="2735319"/>
                <a:ext cx="2832022" cy="777136"/>
              </a:xfrm>
              <a:prstGeom prst="rect">
                <a:avLst/>
              </a:prstGeom>
              <a:noFill/>
              <a:effectLst/>
            </p:spPr>
            <p:txBody>
              <a:bodyPr wrap="square" rtlCol="0">
                <a:spAutoFit/>
              </a:bodyPr>
              <a:lstStyle/>
              <a:p>
                <a:pPr algn="ctr">
                  <a:spcAft>
                    <a:spcPts val="300"/>
                  </a:spcAft>
                </a:pPr>
                <a:r>
                  <a:rPr lang="en-US" sz="1400" b="1" dirty="0" smtClean="0">
                    <a:solidFill>
                      <a:srgbClr val="FFFFFF"/>
                    </a:solidFill>
                    <a:latin typeface="Arial"/>
                    <a:cs typeface="Arial"/>
                  </a:rPr>
                  <a:t>Shared responsibility</a:t>
                </a:r>
              </a:p>
              <a:p>
                <a:pPr algn="ctr">
                  <a:spcAft>
                    <a:spcPts val="300"/>
                  </a:spcAft>
                </a:pPr>
                <a:r>
                  <a:rPr lang="en-US" sz="1400" dirty="0" smtClean="0">
                    <a:solidFill>
                      <a:srgbClr val="FFFFFF"/>
                    </a:solidFill>
                    <a:latin typeface="Arial"/>
                    <a:cs typeface="Arial"/>
                  </a:rPr>
                  <a:t>Common incentives, tools, process and culture</a:t>
                </a:r>
                <a:endParaRPr lang="en-US" sz="1400" dirty="0">
                  <a:solidFill>
                    <a:srgbClr val="FFFFFF"/>
                  </a:solidFill>
                  <a:latin typeface="Georgia"/>
                  <a:cs typeface="Georgia"/>
                </a:endParaRPr>
              </a:p>
            </p:txBody>
          </p:sp>
          <p:pic>
            <p:nvPicPr>
              <p:cNvPr id="28" name="Picture 27"/>
              <p:cNvPicPr>
                <a:picLocks noChangeAspect="1"/>
              </p:cNvPicPr>
              <p:nvPr/>
            </p:nvPicPr>
            <p:blipFill>
              <a:blip r:embed="rId5"/>
              <a:stretch>
                <a:fillRect/>
              </a:stretch>
            </p:blipFill>
            <p:spPr>
              <a:xfrm>
                <a:off x="809529" y="1376530"/>
                <a:ext cx="1477502" cy="1243490"/>
              </a:xfrm>
              <a:prstGeom prst="rect">
                <a:avLst/>
              </a:prstGeom>
            </p:spPr>
          </p:pic>
          <p:pic>
            <p:nvPicPr>
              <p:cNvPr id="29" name="Picture 28"/>
              <p:cNvPicPr>
                <a:picLocks noChangeAspect="1"/>
              </p:cNvPicPr>
              <p:nvPr/>
            </p:nvPicPr>
            <p:blipFill>
              <a:blip r:embed="rId6"/>
              <a:stretch>
                <a:fillRect/>
              </a:stretch>
            </p:blipFill>
            <p:spPr>
              <a:xfrm>
                <a:off x="586350" y="3825406"/>
                <a:ext cx="1926084" cy="963042"/>
              </a:xfrm>
              <a:prstGeom prst="rect">
                <a:avLst/>
              </a:prstGeom>
            </p:spPr>
          </p:pic>
        </p:grpSp>
      </p:grpSp>
      <p:grpSp>
        <p:nvGrpSpPr>
          <p:cNvPr id="8" name="Group 7"/>
          <p:cNvGrpSpPr/>
          <p:nvPr/>
        </p:nvGrpSpPr>
        <p:grpSpPr>
          <a:xfrm>
            <a:off x="6096001" y="86653"/>
            <a:ext cx="3047999" cy="4896873"/>
            <a:chOff x="6108701" y="86653"/>
            <a:chExt cx="3047999" cy="4896873"/>
          </a:xfrm>
        </p:grpSpPr>
        <p:sp>
          <p:nvSpPr>
            <p:cNvPr id="12" name="TextBox 11"/>
            <p:cNvSpPr txBox="1"/>
            <p:nvPr/>
          </p:nvSpPr>
          <p:spPr>
            <a:xfrm>
              <a:off x="6574750" y="86653"/>
              <a:ext cx="2240982" cy="430887"/>
            </a:xfrm>
            <a:prstGeom prst="rect">
              <a:avLst/>
            </a:prstGeom>
            <a:noFill/>
            <a:effectLst/>
          </p:spPr>
          <p:txBody>
            <a:bodyPr wrap="square" rtlCol="0">
              <a:spAutoFit/>
            </a:bodyPr>
            <a:lstStyle/>
            <a:p>
              <a:pPr algn="ctr">
                <a:spcAft>
                  <a:spcPts val="300"/>
                </a:spcAft>
              </a:pPr>
              <a:r>
                <a:rPr lang="en-US" sz="2200" b="1" dirty="0" smtClean="0">
                  <a:solidFill>
                    <a:srgbClr val="00AE9E"/>
                  </a:solidFill>
                  <a:latin typeface="Arial"/>
                  <a:cs typeface="Arial"/>
                </a:rPr>
                <a:t>Microservices</a:t>
              </a:r>
              <a:endParaRPr lang="en-US" sz="2200" b="1" dirty="0">
                <a:solidFill>
                  <a:srgbClr val="00AE9E"/>
                </a:solidFill>
                <a:latin typeface="Georgia"/>
                <a:cs typeface="Georgia"/>
              </a:endParaRPr>
            </a:p>
          </p:txBody>
        </p:sp>
        <p:grpSp>
          <p:nvGrpSpPr>
            <p:cNvPr id="33" name="Group 32"/>
            <p:cNvGrpSpPr/>
            <p:nvPr/>
          </p:nvGrpSpPr>
          <p:grpSpPr>
            <a:xfrm>
              <a:off x="6108701" y="568935"/>
              <a:ext cx="3047999" cy="4414591"/>
              <a:chOff x="6108701" y="568935"/>
              <a:chExt cx="3047999" cy="4414591"/>
            </a:xfrm>
          </p:grpSpPr>
          <p:sp>
            <p:nvSpPr>
              <p:cNvPr id="22" name="TextBox 21"/>
              <p:cNvSpPr txBox="1"/>
              <p:nvPr/>
            </p:nvSpPr>
            <p:spPr>
              <a:xfrm>
                <a:off x="6108701" y="568935"/>
                <a:ext cx="3047999" cy="561692"/>
              </a:xfrm>
              <a:prstGeom prst="rect">
                <a:avLst/>
              </a:prstGeom>
              <a:noFill/>
              <a:effectLst/>
            </p:spPr>
            <p:txBody>
              <a:bodyPr wrap="square" rtlCol="0">
                <a:spAutoFit/>
              </a:bodyPr>
              <a:lstStyle/>
              <a:p>
                <a:pPr algn="ctr">
                  <a:spcAft>
                    <a:spcPts val="300"/>
                  </a:spcAft>
                </a:pPr>
                <a:r>
                  <a:rPr lang="en-US" sz="1400" b="1" dirty="0" smtClean="0">
                    <a:solidFill>
                      <a:srgbClr val="FFFFFF">
                        <a:lumMod val="85000"/>
                      </a:srgbClr>
                    </a:solidFill>
                    <a:latin typeface="Arial"/>
                    <a:cs typeface="Arial"/>
                  </a:rPr>
                  <a:t>Tightly coupled components</a:t>
                </a:r>
              </a:p>
              <a:p>
                <a:pPr algn="ctr">
                  <a:spcAft>
                    <a:spcPts val="300"/>
                  </a:spcAft>
                </a:pPr>
                <a:r>
                  <a:rPr lang="en-US" sz="1400" dirty="0" smtClean="0">
                    <a:solidFill>
                      <a:srgbClr val="FFFFFF">
                        <a:lumMod val="85000"/>
                      </a:srgbClr>
                    </a:solidFill>
                    <a:latin typeface="Arial"/>
                    <a:cs typeface="Arial"/>
                  </a:rPr>
                  <a:t>Slow deployment cycles</a:t>
                </a:r>
                <a:endParaRPr lang="en-US" sz="1400" dirty="0">
                  <a:solidFill>
                    <a:srgbClr val="FFFFFF">
                      <a:lumMod val="85000"/>
                    </a:srgbClr>
                  </a:solidFill>
                  <a:latin typeface="Georgia"/>
                  <a:cs typeface="Georgia"/>
                </a:endParaRPr>
              </a:p>
            </p:txBody>
          </p:sp>
          <p:pic>
            <p:nvPicPr>
              <p:cNvPr id="9" name="Picture 8"/>
              <p:cNvPicPr>
                <a:picLocks noChangeAspect="1"/>
              </p:cNvPicPr>
              <p:nvPr/>
            </p:nvPicPr>
            <p:blipFill>
              <a:blip r:embed="rId7"/>
              <a:stretch>
                <a:fillRect/>
              </a:stretch>
            </p:blipFill>
            <p:spPr>
              <a:xfrm>
                <a:off x="7119152" y="1346071"/>
                <a:ext cx="1182330" cy="1274760"/>
              </a:xfrm>
              <a:prstGeom prst="rect">
                <a:avLst/>
              </a:prstGeom>
            </p:spPr>
          </p:pic>
          <p:sp>
            <p:nvSpPr>
              <p:cNvPr id="23" name="TextBox 22"/>
              <p:cNvSpPr txBox="1"/>
              <p:nvPr/>
            </p:nvSpPr>
            <p:spPr>
              <a:xfrm>
                <a:off x="6108701" y="2748626"/>
                <a:ext cx="3047999" cy="623248"/>
              </a:xfrm>
              <a:prstGeom prst="rect">
                <a:avLst/>
              </a:prstGeom>
              <a:noFill/>
              <a:effectLst/>
            </p:spPr>
            <p:txBody>
              <a:bodyPr wrap="square" rtlCol="0">
                <a:spAutoFit/>
              </a:bodyPr>
              <a:lstStyle/>
              <a:p>
                <a:pPr algn="ctr">
                  <a:spcAft>
                    <a:spcPts val="300"/>
                  </a:spcAft>
                </a:pPr>
                <a:r>
                  <a:rPr lang="en-US" sz="1600" b="1" dirty="0" smtClean="0">
                    <a:solidFill>
                      <a:srgbClr val="FFFFFF"/>
                    </a:solidFill>
                    <a:latin typeface="Arial"/>
                    <a:cs typeface="Arial"/>
                  </a:rPr>
                  <a:t>Loosely coupled components</a:t>
                </a:r>
              </a:p>
              <a:p>
                <a:pPr algn="ctr">
                  <a:spcAft>
                    <a:spcPts val="300"/>
                  </a:spcAft>
                </a:pPr>
                <a:r>
                  <a:rPr lang="en-US" sz="1600" dirty="0" smtClean="0">
                    <a:solidFill>
                      <a:srgbClr val="FFFFFF"/>
                    </a:solidFill>
                    <a:latin typeface="Arial"/>
                    <a:cs typeface="Arial"/>
                  </a:rPr>
                  <a:t>Automated deployments</a:t>
                </a:r>
                <a:endParaRPr lang="en-US" sz="1600" dirty="0">
                  <a:solidFill>
                    <a:srgbClr val="FFFFFF"/>
                  </a:solidFill>
                  <a:latin typeface="Georgia"/>
                  <a:cs typeface="Georgia"/>
                </a:endParaRPr>
              </a:p>
            </p:txBody>
          </p:sp>
          <p:pic>
            <p:nvPicPr>
              <p:cNvPr id="30" name="Picture 29"/>
              <p:cNvPicPr>
                <a:picLocks noChangeAspect="1"/>
              </p:cNvPicPr>
              <p:nvPr/>
            </p:nvPicPr>
            <p:blipFill>
              <a:blip r:embed="rId8"/>
              <a:stretch>
                <a:fillRect/>
              </a:stretch>
            </p:blipFill>
            <p:spPr>
              <a:xfrm rot="16200000">
                <a:off x="6903570" y="3442675"/>
                <a:ext cx="1471070" cy="1610632"/>
              </a:xfrm>
              <a:prstGeom prst="rect">
                <a:avLst/>
              </a:prstGeom>
            </p:spPr>
          </p:pic>
        </p:grpSp>
      </p:grpSp>
    </p:spTree>
    <p:extLst>
      <p:ext uri="{BB962C8B-B14F-4D97-AF65-F5344CB8AC3E}">
        <p14:creationId xmlns:p14="http://schemas.microsoft.com/office/powerpoint/2010/main" val="39599378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out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out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p:nvPr/>
        </p:nvSpPr>
        <p:spPr>
          <a:xfrm>
            <a:off x="129400" y="2190400"/>
            <a:ext cx="7203600" cy="867299"/>
          </a:xfrm>
          <a:prstGeom prst="rect">
            <a:avLst/>
          </a:prstGeom>
          <a:noFill/>
          <a:ln w="9525" cap="flat" cmpd="sng">
            <a:solidFill>
              <a:srgbClr val="0B5394"/>
            </a:solidFill>
            <a:prstDash val="dot"/>
            <a:round/>
            <a:headEnd type="none" w="med" len="med"/>
            <a:tailEnd type="none" w="med" len="med"/>
          </a:ln>
        </p:spPr>
        <p:txBody>
          <a:bodyPr lIns="91425" tIns="91425" rIns="91425" bIns="91425" anchor="ctr" anchorCtr="0">
            <a:noAutofit/>
          </a:bodyPr>
          <a:lstStyle/>
          <a:p>
            <a:pPr defTabSz="914400">
              <a:buClr>
                <a:srgbClr val="000000"/>
              </a:buClr>
              <a:buFont typeface="Arial"/>
              <a:buNone/>
            </a:pPr>
            <a:endParaRPr sz="1400" kern="0">
              <a:solidFill>
                <a:srgbClr val="000000"/>
              </a:solidFill>
              <a:latin typeface="Arial"/>
              <a:ea typeface="Arial"/>
              <a:cs typeface="Arial"/>
              <a:sym typeface="Arial"/>
            </a:endParaRPr>
          </a:p>
        </p:txBody>
      </p:sp>
      <p:sp>
        <p:nvSpPr>
          <p:cNvPr id="86" name="Shape 86"/>
          <p:cNvSpPr txBox="1">
            <a:spLocks noGrp="1"/>
          </p:cNvSpPr>
          <p:nvPr>
            <p:ph type="subTitle" idx="1"/>
          </p:nvPr>
        </p:nvSpPr>
        <p:spPr>
          <a:xfrm>
            <a:off x="1764425" y="4613925"/>
            <a:ext cx="2960999" cy="464399"/>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dirty="0">
                <a:solidFill>
                  <a:schemeClr val="dk2"/>
                </a:solidFill>
                <a:latin typeface="Arial"/>
                <a:ea typeface="Arial"/>
                <a:cs typeface="Arial"/>
                <a:sym typeface="Arial"/>
              </a:rPr>
              <a:t>PRIVATE CLOUD</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dirty="0">
              <a:solidFill>
                <a:schemeClr val="dk2"/>
              </a:solidFill>
              <a:latin typeface="Arial"/>
              <a:ea typeface="Arial"/>
              <a:cs typeface="Arial"/>
              <a:sym typeface="Arial"/>
            </a:endParaRPr>
          </a:p>
        </p:txBody>
      </p:sp>
      <p:sp>
        <p:nvSpPr>
          <p:cNvPr id="87" name="Shape 87"/>
          <p:cNvSpPr txBox="1">
            <a:spLocks noGrp="1"/>
          </p:cNvSpPr>
          <p:nvPr>
            <p:ph type="subTitle" idx="1"/>
          </p:nvPr>
        </p:nvSpPr>
        <p:spPr>
          <a:xfrm>
            <a:off x="4786600" y="4616000"/>
            <a:ext cx="2518199" cy="464399"/>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PUBLIC CLOUD</a:t>
            </a:r>
          </a:p>
        </p:txBody>
      </p:sp>
      <p:sp>
        <p:nvSpPr>
          <p:cNvPr id="88" name="Shape 88"/>
          <p:cNvSpPr txBox="1"/>
          <p:nvPr/>
        </p:nvSpPr>
        <p:spPr>
          <a:xfrm>
            <a:off x="4935750" y="4773200"/>
            <a:ext cx="2333699" cy="488942"/>
          </a:xfrm>
          <a:prstGeom prst="rect">
            <a:avLst/>
          </a:prstGeom>
          <a:noFill/>
          <a:ln>
            <a:noFill/>
          </a:ln>
        </p:spPr>
        <p:txBody>
          <a:bodyPr lIns="91425" tIns="91425" rIns="91425" bIns="91425" anchor="t" anchorCtr="0">
            <a:noAutofit/>
          </a:bodyPr>
          <a:lstStyle/>
          <a:p>
            <a:pPr algn="ctr" defTabSz="914400">
              <a:buClr>
                <a:srgbClr val="000000"/>
              </a:buClr>
              <a:buSzPct val="25000"/>
              <a:buFont typeface="Arial"/>
              <a:buNone/>
            </a:pPr>
            <a:r>
              <a:rPr lang="en" sz="800" kern="0" dirty="0">
                <a:solidFill>
                  <a:srgbClr val="000000"/>
                </a:solidFill>
                <a:latin typeface="Arial"/>
                <a:ea typeface="Arial"/>
                <a:cs typeface="Arial"/>
                <a:sym typeface="Arial"/>
              </a:rPr>
              <a:t>AWS </a:t>
            </a:r>
            <a:r>
              <a:rPr lang="en-US" sz="800" kern="0" dirty="0" smtClean="0">
                <a:solidFill>
                  <a:srgbClr val="000000"/>
                </a:solidFill>
                <a:latin typeface="Arial"/>
                <a:ea typeface="Arial"/>
                <a:cs typeface="Arial"/>
                <a:sym typeface="Arial"/>
              </a:rPr>
              <a:t>               GCP</a:t>
            </a:r>
            <a:r>
              <a:rPr lang="en" sz="800" kern="0" dirty="0">
                <a:solidFill>
                  <a:srgbClr val="000000"/>
                </a:solidFill>
                <a:latin typeface="Arial"/>
                <a:ea typeface="Arial"/>
                <a:cs typeface="Arial"/>
                <a:sym typeface="Arial"/>
              </a:rPr>
              <a:t>	</a:t>
            </a:r>
            <a:r>
              <a:rPr lang="en-US" sz="800" kern="0" dirty="0" smtClean="0">
                <a:solidFill>
                  <a:srgbClr val="000000"/>
                </a:solidFill>
                <a:latin typeface="Arial"/>
                <a:ea typeface="Arial"/>
                <a:cs typeface="Arial"/>
                <a:sym typeface="Arial"/>
              </a:rPr>
              <a:t>              </a:t>
            </a:r>
            <a:r>
              <a:rPr lang="en" sz="800" kern="0" dirty="0" smtClean="0">
                <a:solidFill>
                  <a:srgbClr val="000000"/>
                </a:solidFill>
                <a:latin typeface="Arial"/>
                <a:ea typeface="Arial"/>
                <a:cs typeface="Arial"/>
                <a:sym typeface="Arial"/>
              </a:rPr>
              <a:t>Azure</a:t>
            </a:r>
            <a:endParaRPr lang="en" sz="800" kern="0" dirty="0">
              <a:solidFill>
                <a:srgbClr val="000000"/>
              </a:solidFill>
              <a:latin typeface="Arial"/>
              <a:ea typeface="Arial"/>
              <a:cs typeface="Arial"/>
              <a:sym typeface="Arial"/>
            </a:endParaRPr>
          </a:p>
        </p:txBody>
      </p:sp>
      <p:sp>
        <p:nvSpPr>
          <p:cNvPr id="89" name="Shape 89"/>
          <p:cNvSpPr txBox="1"/>
          <p:nvPr/>
        </p:nvSpPr>
        <p:spPr>
          <a:xfrm>
            <a:off x="2170625" y="4773200"/>
            <a:ext cx="2333699" cy="370300"/>
          </a:xfrm>
          <a:prstGeom prst="rect">
            <a:avLst/>
          </a:prstGeom>
          <a:noFill/>
          <a:ln>
            <a:noFill/>
          </a:ln>
        </p:spPr>
        <p:txBody>
          <a:bodyPr lIns="91425" tIns="91425" rIns="91425" bIns="91425" anchor="t" anchorCtr="0">
            <a:noAutofit/>
          </a:bodyPr>
          <a:lstStyle/>
          <a:p>
            <a:pPr defTabSz="914400">
              <a:buClr>
                <a:srgbClr val="000000"/>
              </a:buClr>
              <a:buSzPct val="25000"/>
              <a:buFont typeface="Arial"/>
              <a:buNone/>
            </a:pPr>
            <a:r>
              <a:rPr lang="en" sz="800" kern="0" dirty="0">
                <a:solidFill>
                  <a:srgbClr val="000000"/>
                </a:solidFill>
                <a:latin typeface="Arial"/>
                <a:ea typeface="Arial"/>
                <a:cs typeface="Arial"/>
                <a:sym typeface="Arial"/>
              </a:rPr>
              <a:t>vSphere </a:t>
            </a:r>
            <a:r>
              <a:rPr lang="en-US" sz="800" kern="0" dirty="0" smtClean="0">
                <a:solidFill>
                  <a:srgbClr val="000000"/>
                </a:solidFill>
                <a:latin typeface="Arial"/>
                <a:ea typeface="Arial"/>
                <a:cs typeface="Arial"/>
                <a:sym typeface="Arial"/>
              </a:rPr>
              <a:t>                                        </a:t>
            </a:r>
            <a:r>
              <a:rPr lang="en" sz="800" kern="0" dirty="0" smtClean="0">
                <a:solidFill>
                  <a:srgbClr val="000000"/>
                </a:solidFill>
                <a:latin typeface="Arial"/>
                <a:ea typeface="Arial"/>
                <a:cs typeface="Arial"/>
                <a:sym typeface="Arial"/>
              </a:rPr>
              <a:t>OpenStack</a:t>
            </a:r>
            <a:endParaRPr lang="en" sz="800" kern="0" dirty="0">
              <a:solidFill>
                <a:srgbClr val="000000"/>
              </a:solidFill>
              <a:latin typeface="Arial"/>
              <a:ea typeface="Arial"/>
              <a:cs typeface="Arial"/>
              <a:sym typeface="Arial"/>
            </a:endParaRPr>
          </a:p>
        </p:txBody>
      </p:sp>
      <p:sp>
        <p:nvSpPr>
          <p:cNvPr id="90" name="Shape 90"/>
          <p:cNvSpPr txBox="1"/>
          <p:nvPr/>
        </p:nvSpPr>
        <p:spPr>
          <a:xfrm>
            <a:off x="53198" y="-10450"/>
            <a:ext cx="5556875" cy="380700"/>
          </a:xfrm>
          <a:prstGeom prst="rect">
            <a:avLst/>
          </a:prstGeom>
          <a:noFill/>
          <a:ln>
            <a:noFill/>
          </a:ln>
        </p:spPr>
        <p:txBody>
          <a:bodyPr lIns="91425" tIns="91425" rIns="91425" bIns="91425" anchor="t" anchorCtr="0">
            <a:noAutofit/>
          </a:bodyPr>
          <a:lstStyle/>
          <a:p>
            <a:pPr defTabSz="914400">
              <a:buClr>
                <a:srgbClr val="0097A7"/>
              </a:buClr>
              <a:buSzPct val="25000"/>
              <a:buFont typeface="Arial"/>
              <a:buNone/>
            </a:pPr>
            <a:r>
              <a:rPr lang="en" sz="1400" b="1" kern="0">
                <a:solidFill>
                  <a:srgbClr val="0097A7"/>
                </a:solidFill>
                <a:latin typeface="Arial"/>
                <a:ea typeface="Arial"/>
                <a:cs typeface="Arial"/>
                <a:sym typeface="Arial"/>
              </a:rPr>
              <a:t>Cloud Native Reference Architecture (Ecosystem)</a:t>
            </a:r>
          </a:p>
        </p:txBody>
      </p:sp>
      <p:sp>
        <p:nvSpPr>
          <p:cNvPr id="91" name="Shape 91"/>
          <p:cNvSpPr txBox="1">
            <a:spLocks noGrp="1"/>
          </p:cNvSpPr>
          <p:nvPr>
            <p:ph type="subTitle" idx="1"/>
          </p:nvPr>
        </p:nvSpPr>
        <p:spPr>
          <a:xfrm>
            <a:off x="1764425" y="4119600"/>
            <a:ext cx="5540399" cy="4314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CLOUD ORCHESTRATION </a:t>
            </a:r>
          </a:p>
          <a:p>
            <a:pPr marL="0" marR="0" lvl="0" indent="0" algn="l"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&amp; AUTOMATION</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92" name="Shape 92"/>
          <p:cNvSpPr txBox="1">
            <a:spLocks noGrp="1"/>
          </p:cNvSpPr>
          <p:nvPr>
            <p:ph type="subTitle" idx="1"/>
          </p:nvPr>
        </p:nvSpPr>
        <p:spPr>
          <a:xfrm>
            <a:off x="1785550" y="2223725"/>
            <a:ext cx="1439399" cy="8106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LANGUAGES</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Java</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.NET</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Python</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93" name="Shape 93"/>
          <p:cNvSpPr txBox="1">
            <a:spLocks noGrp="1"/>
          </p:cNvSpPr>
          <p:nvPr>
            <p:ph type="subTitle" idx="1"/>
          </p:nvPr>
        </p:nvSpPr>
        <p:spPr>
          <a:xfrm>
            <a:off x="1764425" y="3556150"/>
            <a:ext cx="5540399" cy="49845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CONTAINER</a:t>
            </a:r>
          </a:p>
          <a:p>
            <a:pPr marL="0" marR="0" lvl="0" indent="0" algn="l"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ORCHESTRATION </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94" name="Shape 94"/>
          <p:cNvSpPr txBox="1">
            <a:spLocks noGrp="1"/>
          </p:cNvSpPr>
          <p:nvPr>
            <p:ph type="subTitle" idx="1"/>
          </p:nvPr>
        </p:nvSpPr>
        <p:spPr>
          <a:xfrm>
            <a:off x="1773461" y="3124750"/>
            <a:ext cx="2960999" cy="4314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CONTAINERS</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95" name="Shape 95"/>
          <p:cNvSpPr txBox="1">
            <a:spLocks noGrp="1"/>
          </p:cNvSpPr>
          <p:nvPr>
            <p:ph type="subTitle" idx="1"/>
          </p:nvPr>
        </p:nvSpPr>
        <p:spPr>
          <a:xfrm>
            <a:off x="4786600" y="3137500"/>
            <a:ext cx="2518199" cy="4314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MESSAGING</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96" name="Shape 96"/>
          <p:cNvSpPr txBox="1">
            <a:spLocks noGrp="1"/>
          </p:cNvSpPr>
          <p:nvPr>
            <p:ph type="subTitle" idx="1"/>
          </p:nvPr>
        </p:nvSpPr>
        <p:spPr>
          <a:xfrm>
            <a:off x="164425" y="2212075"/>
            <a:ext cx="1559999" cy="8106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DATA MICROSERVICES</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Spring Cloud DataFlow</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Storm</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Fink/NiFi</a:t>
            </a:r>
          </a:p>
        </p:txBody>
      </p:sp>
      <p:sp>
        <p:nvSpPr>
          <p:cNvPr id="97" name="Shape 97"/>
          <p:cNvSpPr txBox="1">
            <a:spLocks noGrp="1"/>
          </p:cNvSpPr>
          <p:nvPr>
            <p:ph type="subTitle" idx="1"/>
          </p:nvPr>
        </p:nvSpPr>
        <p:spPr>
          <a:xfrm>
            <a:off x="4779850" y="2238675"/>
            <a:ext cx="1228500" cy="791399"/>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CIRCUIT BREAKERS</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Hystrix</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DIY</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98" name="Shape 98"/>
          <p:cNvSpPr txBox="1">
            <a:spLocks noGrp="1"/>
          </p:cNvSpPr>
          <p:nvPr>
            <p:ph type="subTitle" idx="1"/>
          </p:nvPr>
        </p:nvSpPr>
        <p:spPr>
          <a:xfrm>
            <a:off x="6076225" y="2231225"/>
            <a:ext cx="1228500" cy="791399"/>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LOAD BALANCING</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Ribbon</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Zuul (client side)</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99" name="Shape 99"/>
          <p:cNvSpPr txBox="1">
            <a:spLocks noGrp="1"/>
          </p:cNvSpPr>
          <p:nvPr>
            <p:ph type="subTitle" idx="1"/>
          </p:nvPr>
        </p:nvSpPr>
        <p:spPr>
          <a:xfrm>
            <a:off x="178975" y="394325"/>
            <a:ext cx="1531500" cy="1728299"/>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dirty="0">
                <a:solidFill>
                  <a:schemeClr val="dk2"/>
                </a:solidFill>
                <a:latin typeface="Arial"/>
                <a:ea typeface="Arial"/>
                <a:cs typeface="Arial"/>
                <a:sym typeface="Arial"/>
              </a:rPr>
              <a:t>DATABASES AND DATA MANAGEMENT</a:t>
            </a:r>
          </a:p>
          <a:p>
            <a:pPr marL="0" marR="0" lvl="0" indent="0" algn="l" rtl="0">
              <a:lnSpc>
                <a:spcPct val="115000"/>
              </a:lnSpc>
              <a:spcBef>
                <a:spcPts val="0"/>
              </a:spcBef>
              <a:spcAft>
                <a:spcPts val="0"/>
              </a:spcAft>
              <a:buClr>
                <a:schemeClr val="dk2"/>
              </a:buClr>
              <a:buSzPct val="25000"/>
              <a:buFont typeface="Arial"/>
              <a:buNone/>
            </a:pPr>
            <a:endParaRPr sz="600" b="0" i="0" u="none" strike="noStrike" cap="none" dirty="0">
              <a:solidFill>
                <a:schemeClr val="dk2"/>
              </a:solidFill>
              <a:latin typeface="Arial"/>
              <a:ea typeface="Arial"/>
              <a:cs typeface="Arial"/>
              <a:sym typeface="Arial"/>
            </a:endParaRPr>
          </a:p>
          <a:p>
            <a:pPr marL="0" marR="0" lvl="0" indent="0" algn="l" rtl="0">
              <a:lnSpc>
                <a:spcPct val="115000"/>
              </a:lnSpc>
              <a:spcBef>
                <a:spcPts val="0"/>
              </a:spcBef>
              <a:spcAft>
                <a:spcPts val="0"/>
              </a:spcAft>
              <a:buClr>
                <a:schemeClr val="dk2"/>
              </a:buClr>
              <a:buSzPct val="25000"/>
              <a:buFont typeface="Arial"/>
              <a:buNone/>
            </a:pPr>
            <a:r>
              <a:rPr lang="en" sz="800" b="1" i="0" u="none" strike="noStrike" cap="none" dirty="0">
                <a:solidFill>
                  <a:schemeClr val="dk2"/>
                </a:solidFill>
                <a:latin typeface="Arial"/>
                <a:ea typeface="Arial"/>
                <a:cs typeface="Arial"/>
                <a:sym typeface="Arial"/>
              </a:rPr>
              <a:t>Traditional RDBMS</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dirty="0">
                <a:solidFill>
                  <a:schemeClr val="dk2"/>
                </a:solidFill>
                <a:latin typeface="Arial"/>
                <a:ea typeface="Arial"/>
                <a:cs typeface="Arial"/>
                <a:sym typeface="Arial"/>
              </a:rPr>
              <a:t>Oracle	MySQL</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dirty="0">
                <a:solidFill>
                  <a:schemeClr val="dk2"/>
                </a:solidFill>
                <a:latin typeface="Arial"/>
                <a:ea typeface="Arial"/>
                <a:cs typeface="Arial"/>
                <a:sym typeface="Arial"/>
              </a:rPr>
              <a:t>SQL Server</a:t>
            </a:r>
          </a:p>
          <a:p>
            <a:pPr marL="0" marR="0" lvl="0" indent="0" algn="l" rtl="0">
              <a:lnSpc>
                <a:spcPct val="100000"/>
              </a:lnSpc>
              <a:spcBef>
                <a:spcPts val="0"/>
              </a:spcBef>
              <a:spcAft>
                <a:spcPts val="0"/>
              </a:spcAft>
              <a:buClr>
                <a:schemeClr val="dk2"/>
              </a:buClr>
              <a:buSzPct val="25000"/>
              <a:buFont typeface="Arial"/>
              <a:buNone/>
            </a:pPr>
            <a:endParaRPr lang="en-US" sz="600" dirty="0"/>
          </a:p>
          <a:p>
            <a:pPr marL="0" marR="0" lvl="0" indent="0" algn="l" rtl="0">
              <a:lnSpc>
                <a:spcPct val="100000"/>
              </a:lnSpc>
              <a:spcBef>
                <a:spcPts val="0"/>
              </a:spcBef>
              <a:spcAft>
                <a:spcPts val="0"/>
              </a:spcAft>
              <a:buClr>
                <a:schemeClr val="dk2"/>
              </a:buClr>
              <a:buSzPct val="25000"/>
              <a:buFont typeface="Arial"/>
              <a:buNone/>
            </a:pPr>
            <a:r>
              <a:rPr lang="en" sz="800" b="1" i="0" u="none" strike="noStrike" cap="none" dirty="0" smtClean="0">
                <a:solidFill>
                  <a:schemeClr val="dk2"/>
                </a:solidFill>
                <a:latin typeface="Arial"/>
                <a:ea typeface="Arial"/>
                <a:cs typeface="Arial"/>
                <a:sym typeface="Arial"/>
              </a:rPr>
              <a:t>NoSQL </a:t>
            </a:r>
            <a:r>
              <a:rPr lang="en" sz="800" b="1" i="0" u="none" strike="noStrike" cap="none" dirty="0">
                <a:solidFill>
                  <a:schemeClr val="dk2"/>
                </a:solidFill>
                <a:latin typeface="Arial"/>
                <a:ea typeface="Arial"/>
                <a:cs typeface="Arial"/>
                <a:sym typeface="Arial"/>
              </a:rPr>
              <a:t>datastores</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dirty="0">
                <a:solidFill>
                  <a:schemeClr val="dk2"/>
                </a:solidFill>
                <a:latin typeface="Arial"/>
                <a:ea typeface="Arial"/>
                <a:cs typeface="Arial"/>
                <a:sym typeface="Arial"/>
              </a:rPr>
              <a:t>MongoDB	    Cassandra</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dirty="0">
                <a:solidFill>
                  <a:schemeClr val="dk2"/>
                </a:solidFill>
                <a:latin typeface="Arial"/>
                <a:ea typeface="Arial"/>
                <a:cs typeface="Arial"/>
                <a:sym typeface="Arial"/>
              </a:rPr>
              <a:t>Couchbase</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dirty="0">
                <a:solidFill>
                  <a:schemeClr val="dk2"/>
                </a:solidFill>
                <a:latin typeface="Arial"/>
                <a:ea typeface="Arial"/>
                <a:cs typeface="Arial"/>
                <a:sym typeface="Arial"/>
              </a:rPr>
              <a:t>	</a:t>
            </a:r>
          </a:p>
        </p:txBody>
      </p:sp>
      <p:sp>
        <p:nvSpPr>
          <p:cNvPr id="100" name="Shape 100"/>
          <p:cNvSpPr txBox="1">
            <a:spLocks noGrp="1"/>
          </p:cNvSpPr>
          <p:nvPr>
            <p:ph type="subTitle" idx="1"/>
          </p:nvPr>
        </p:nvSpPr>
        <p:spPr>
          <a:xfrm>
            <a:off x="3272575" y="2218750"/>
            <a:ext cx="1439399" cy="8106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DISCOVERY &amp; REGISTRATION</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Consul</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Eureka</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etcd</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101" name="Shape 101"/>
          <p:cNvSpPr txBox="1">
            <a:spLocks noGrp="1"/>
          </p:cNvSpPr>
          <p:nvPr>
            <p:ph type="subTitle" idx="1"/>
          </p:nvPr>
        </p:nvSpPr>
        <p:spPr>
          <a:xfrm>
            <a:off x="1765075" y="394325"/>
            <a:ext cx="1439399" cy="867299"/>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VERSION CONTROL</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Github</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Gitlab</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SVN</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102" name="Shape 102"/>
          <p:cNvSpPr txBox="1">
            <a:spLocks noGrp="1"/>
          </p:cNvSpPr>
          <p:nvPr>
            <p:ph type="subTitle" idx="1"/>
          </p:nvPr>
        </p:nvSpPr>
        <p:spPr>
          <a:xfrm>
            <a:off x="1770749" y="1320650"/>
            <a:ext cx="1439399" cy="8106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DEVELOPMENT FRAMEWORKS</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Spring / SCS</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Entity Framework</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Micro</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103" name="Shape 103"/>
          <p:cNvSpPr txBox="1">
            <a:spLocks noGrp="1"/>
          </p:cNvSpPr>
          <p:nvPr>
            <p:ph type="subTitle" idx="1"/>
          </p:nvPr>
        </p:nvSpPr>
        <p:spPr>
          <a:xfrm>
            <a:off x="3270425" y="1310700"/>
            <a:ext cx="1439399" cy="8106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API MANAGEMENT</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APIGee</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Mashery</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DIY</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104" name="Shape 104"/>
          <p:cNvSpPr txBox="1">
            <a:spLocks noGrp="1"/>
          </p:cNvSpPr>
          <p:nvPr>
            <p:ph type="subTitle" idx="1"/>
          </p:nvPr>
        </p:nvSpPr>
        <p:spPr>
          <a:xfrm>
            <a:off x="4770100" y="394250"/>
            <a:ext cx="1228500" cy="1736999"/>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SECURITY &amp; COMPLIANCE</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OAuth</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UAA</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LDAP</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Kerberos</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SSL/TLS</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PCI</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HIPAA/HL7</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105" name="Shape 105"/>
          <p:cNvSpPr txBox="1">
            <a:spLocks noGrp="1"/>
          </p:cNvSpPr>
          <p:nvPr>
            <p:ph type="subTitle" idx="1"/>
          </p:nvPr>
        </p:nvSpPr>
        <p:spPr>
          <a:xfrm>
            <a:off x="6065500" y="394400"/>
            <a:ext cx="1228500" cy="1736999"/>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900" b="1" i="0" u="none" strike="noStrike" cap="none">
                <a:solidFill>
                  <a:schemeClr val="dk2"/>
                </a:solidFill>
                <a:latin typeface="Arial"/>
                <a:ea typeface="Arial"/>
                <a:cs typeface="Arial"/>
                <a:sym typeface="Arial"/>
              </a:rPr>
              <a:t>METRICS &amp; DASHBOARDS</a:t>
            </a:r>
          </a:p>
          <a:p>
            <a:pPr marL="0" marR="0" lvl="0" indent="0" algn="l" rtl="0">
              <a:lnSpc>
                <a:spcPct val="100000"/>
              </a:lnSpc>
              <a:spcBef>
                <a:spcPts val="0"/>
              </a:spcBef>
              <a:spcAft>
                <a:spcPts val="0"/>
              </a:spcAft>
              <a:buClr>
                <a:schemeClr val="dk2"/>
              </a:buClr>
              <a:buSzPct val="25000"/>
              <a:buFont typeface="Arial"/>
              <a:buNone/>
            </a:pPr>
            <a:endParaRPr sz="900" b="1"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Collection</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Storage</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Dashboards</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Alerts</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106" name="Shape 106"/>
          <p:cNvSpPr txBox="1"/>
          <p:nvPr/>
        </p:nvSpPr>
        <p:spPr>
          <a:xfrm>
            <a:off x="3186150" y="4119600"/>
            <a:ext cx="4408499" cy="369575"/>
          </a:xfrm>
          <a:prstGeom prst="rect">
            <a:avLst/>
          </a:prstGeom>
          <a:noFill/>
          <a:ln>
            <a:noFill/>
          </a:ln>
        </p:spPr>
        <p:txBody>
          <a:bodyPr lIns="91425" tIns="91425" rIns="91425" bIns="91425" anchor="t" anchorCtr="0">
            <a:noAutofit/>
          </a:bodyPr>
          <a:lstStyle/>
          <a:p>
            <a:pPr defTabSz="914400">
              <a:buClr>
                <a:srgbClr val="000000"/>
              </a:buClr>
              <a:buSzPct val="25000"/>
              <a:buFont typeface="Arial"/>
              <a:buNone/>
            </a:pPr>
            <a:r>
              <a:rPr lang="en-US" sz="800" kern="0" dirty="0" smtClean="0">
                <a:solidFill>
                  <a:srgbClr val="000000"/>
                </a:solidFill>
                <a:latin typeface="Arial"/>
                <a:ea typeface="Arial"/>
                <a:cs typeface="Arial"/>
                <a:sym typeface="Arial"/>
              </a:rPr>
              <a:t>     </a:t>
            </a:r>
            <a:r>
              <a:rPr lang="en" sz="800" kern="0" dirty="0" smtClean="0">
                <a:solidFill>
                  <a:srgbClr val="000000"/>
                </a:solidFill>
                <a:latin typeface="Arial"/>
                <a:ea typeface="Arial"/>
                <a:cs typeface="Arial"/>
                <a:sym typeface="Arial"/>
              </a:rPr>
              <a:t>BOSH </a:t>
            </a:r>
            <a:r>
              <a:rPr lang="en" sz="800" kern="0" dirty="0">
                <a:solidFill>
                  <a:srgbClr val="000000"/>
                </a:solidFill>
                <a:latin typeface="Arial"/>
                <a:ea typeface="Arial"/>
                <a:cs typeface="Arial"/>
                <a:sym typeface="Arial"/>
              </a:rPr>
              <a:t>/ Cloud Foundry </a:t>
            </a:r>
            <a:r>
              <a:rPr lang="en-US" sz="800" kern="0" dirty="0" smtClean="0">
                <a:solidFill>
                  <a:srgbClr val="000000"/>
                </a:solidFill>
                <a:latin typeface="Arial"/>
                <a:ea typeface="Arial"/>
                <a:cs typeface="Arial"/>
                <a:sym typeface="Arial"/>
              </a:rPr>
              <a:t>     </a:t>
            </a:r>
            <a:r>
              <a:rPr lang="en" sz="800" kern="0" dirty="0" smtClean="0">
                <a:solidFill>
                  <a:srgbClr val="000000"/>
                </a:solidFill>
                <a:latin typeface="Arial"/>
                <a:ea typeface="Arial"/>
                <a:cs typeface="Arial"/>
                <a:sym typeface="Arial"/>
              </a:rPr>
              <a:t>Chef</a:t>
            </a:r>
            <a:r>
              <a:rPr lang="en" sz="800" kern="0" dirty="0">
                <a:solidFill>
                  <a:srgbClr val="000000"/>
                </a:solidFill>
                <a:latin typeface="Arial"/>
                <a:ea typeface="Arial"/>
                <a:cs typeface="Arial"/>
                <a:sym typeface="Arial"/>
              </a:rPr>
              <a:t>	</a:t>
            </a:r>
            <a:r>
              <a:rPr lang="en" sz="800" kern="0" dirty="0" smtClean="0">
                <a:solidFill>
                  <a:srgbClr val="000000"/>
                </a:solidFill>
                <a:latin typeface="Arial"/>
                <a:ea typeface="Arial"/>
                <a:cs typeface="Arial"/>
                <a:sym typeface="Arial"/>
              </a:rPr>
              <a:t>Puppe</a:t>
            </a:r>
            <a:r>
              <a:rPr lang="en-US" sz="800" kern="0" dirty="0" smtClean="0">
                <a:solidFill>
                  <a:srgbClr val="000000"/>
                </a:solidFill>
                <a:latin typeface="Arial"/>
                <a:ea typeface="Arial"/>
                <a:cs typeface="Arial"/>
                <a:sym typeface="Arial"/>
              </a:rPr>
              <a:t>t    </a:t>
            </a:r>
            <a:r>
              <a:rPr lang="en" sz="800" kern="0" dirty="0" smtClean="0">
                <a:solidFill>
                  <a:srgbClr val="000000"/>
                </a:solidFill>
                <a:latin typeface="Arial"/>
                <a:ea typeface="Arial"/>
                <a:cs typeface="Arial"/>
                <a:sym typeface="Arial"/>
              </a:rPr>
              <a:t>Ansible       </a:t>
            </a:r>
            <a:r>
              <a:rPr lang="en-US" sz="800" kern="0" dirty="0" smtClean="0">
                <a:solidFill>
                  <a:srgbClr val="000000"/>
                </a:solidFill>
                <a:latin typeface="Arial"/>
                <a:ea typeface="Arial"/>
                <a:cs typeface="Arial"/>
                <a:sym typeface="Arial"/>
              </a:rPr>
              <a:t>  </a:t>
            </a:r>
            <a:r>
              <a:rPr lang="en" sz="800" kern="0" dirty="0" smtClean="0">
                <a:solidFill>
                  <a:srgbClr val="000000"/>
                </a:solidFill>
                <a:latin typeface="Arial"/>
                <a:ea typeface="Arial"/>
                <a:cs typeface="Arial"/>
                <a:sym typeface="Arial"/>
              </a:rPr>
              <a:t>SaltStack </a:t>
            </a:r>
            <a:r>
              <a:rPr lang="en" sz="800" kern="0" dirty="0">
                <a:solidFill>
                  <a:srgbClr val="000000"/>
                </a:solidFill>
                <a:latin typeface="Arial"/>
                <a:ea typeface="Arial"/>
                <a:cs typeface="Arial"/>
                <a:sym typeface="Arial"/>
              </a:rPr>
              <a:t>	Mesos</a:t>
            </a:r>
          </a:p>
        </p:txBody>
      </p:sp>
      <p:sp>
        <p:nvSpPr>
          <p:cNvPr id="107" name="Shape 107"/>
          <p:cNvSpPr txBox="1"/>
          <p:nvPr/>
        </p:nvSpPr>
        <p:spPr>
          <a:xfrm>
            <a:off x="2972411" y="3635724"/>
            <a:ext cx="4694838" cy="418876"/>
          </a:xfrm>
          <a:prstGeom prst="rect">
            <a:avLst/>
          </a:prstGeom>
          <a:noFill/>
          <a:ln>
            <a:noFill/>
          </a:ln>
        </p:spPr>
        <p:txBody>
          <a:bodyPr lIns="91425" tIns="91425" rIns="91425" bIns="91425" anchor="t" anchorCtr="0">
            <a:noAutofit/>
          </a:bodyPr>
          <a:lstStyle/>
          <a:p>
            <a:pPr defTabSz="914400">
              <a:buClr>
                <a:srgbClr val="000000"/>
              </a:buClr>
              <a:buSzPct val="25000"/>
              <a:buFont typeface="Arial"/>
              <a:buNone/>
            </a:pPr>
            <a:r>
              <a:rPr lang="en" sz="800" kern="0" dirty="0">
                <a:solidFill>
                  <a:srgbClr val="000000"/>
                </a:solidFill>
                <a:latin typeface="Arial"/>
                <a:ea typeface="Arial"/>
                <a:cs typeface="Arial"/>
                <a:sym typeface="Arial"/>
              </a:rPr>
              <a:t>Cloud Foundry </a:t>
            </a:r>
            <a:r>
              <a:rPr lang="en" sz="800" kern="0" dirty="0" smtClean="0">
                <a:solidFill>
                  <a:srgbClr val="000000"/>
                </a:solidFill>
                <a:latin typeface="Arial"/>
                <a:ea typeface="Arial"/>
                <a:cs typeface="Arial"/>
                <a:sym typeface="Arial"/>
              </a:rPr>
              <a:t>Runtime</a:t>
            </a:r>
            <a:r>
              <a:rPr lang="en-US" sz="800" kern="0" dirty="0" smtClean="0">
                <a:solidFill>
                  <a:srgbClr val="000000"/>
                </a:solidFill>
                <a:latin typeface="Arial"/>
                <a:ea typeface="Arial"/>
                <a:cs typeface="Arial"/>
                <a:sym typeface="Arial"/>
              </a:rPr>
              <a:t>    </a:t>
            </a:r>
            <a:r>
              <a:rPr lang="en" sz="800" kern="0" dirty="0" smtClean="0">
                <a:solidFill>
                  <a:srgbClr val="000000"/>
                </a:solidFill>
                <a:latin typeface="Arial"/>
                <a:ea typeface="Arial"/>
                <a:cs typeface="Arial"/>
                <a:sym typeface="Arial"/>
              </a:rPr>
              <a:t>Kubernetes</a:t>
            </a:r>
            <a:r>
              <a:rPr lang="en" sz="800" kern="0" dirty="0">
                <a:solidFill>
                  <a:srgbClr val="000000"/>
                </a:solidFill>
                <a:latin typeface="Arial"/>
                <a:ea typeface="Arial"/>
                <a:cs typeface="Arial"/>
                <a:sym typeface="Arial"/>
              </a:rPr>
              <a:t>	</a:t>
            </a:r>
            <a:r>
              <a:rPr lang="en" sz="800" kern="0" dirty="0" smtClean="0">
                <a:solidFill>
                  <a:srgbClr val="000000"/>
                </a:solidFill>
                <a:latin typeface="Arial"/>
                <a:ea typeface="Arial"/>
                <a:cs typeface="Arial"/>
                <a:sym typeface="Arial"/>
              </a:rPr>
              <a:t>Swar</a:t>
            </a:r>
            <a:r>
              <a:rPr lang="en-US" sz="800" kern="0" dirty="0" smtClean="0">
                <a:solidFill>
                  <a:srgbClr val="000000"/>
                </a:solidFill>
                <a:latin typeface="Arial"/>
                <a:ea typeface="Arial"/>
                <a:cs typeface="Arial"/>
                <a:sym typeface="Arial"/>
              </a:rPr>
              <a:t>m  </a:t>
            </a:r>
            <a:r>
              <a:rPr lang="en" sz="800" kern="0" dirty="0" smtClean="0">
                <a:solidFill>
                  <a:srgbClr val="000000"/>
                </a:solidFill>
                <a:latin typeface="Arial"/>
                <a:ea typeface="Arial"/>
                <a:cs typeface="Arial"/>
                <a:sym typeface="Arial"/>
              </a:rPr>
              <a:t>Marathon</a:t>
            </a:r>
            <a:r>
              <a:rPr lang="en" sz="800" kern="0" dirty="0">
                <a:solidFill>
                  <a:srgbClr val="000000"/>
                </a:solidFill>
                <a:latin typeface="Arial"/>
                <a:ea typeface="Arial"/>
                <a:cs typeface="Arial"/>
                <a:sym typeface="Arial"/>
              </a:rPr>
              <a:t>	</a:t>
            </a:r>
            <a:r>
              <a:rPr lang="en-US" sz="800" kern="0" dirty="0" smtClean="0">
                <a:solidFill>
                  <a:srgbClr val="000000"/>
                </a:solidFill>
                <a:latin typeface="Arial"/>
                <a:ea typeface="Arial"/>
                <a:cs typeface="Arial"/>
                <a:sym typeface="Arial"/>
              </a:rPr>
              <a:t>ECS</a:t>
            </a:r>
            <a:endParaRPr lang="en" sz="800" kern="0" dirty="0">
              <a:solidFill>
                <a:srgbClr val="000000"/>
              </a:solidFill>
              <a:latin typeface="Arial"/>
              <a:ea typeface="Arial"/>
              <a:cs typeface="Arial"/>
              <a:sym typeface="Arial"/>
            </a:endParaRPr>
          </a:p>
        </p:txBody>
      </p:sp>
      <p:sp>
        <p:nvSpPr>
          <p:cNvPr id="108" name="Shape 108"/>
          <p:cNvSpPr txBox="1"/>
          <p:nvPr/>
        </p:nvSpPr>
        <p:spPr>
          <a:xfrm>
            <a:off x="1979950" y="3057699"/>
            <a:ext cx="2294099" cy="440251"/>
          </a:xfrm>
          <a:prstGeom prst="rect">
            <a:avLst/>
          </a:prstGeom>
          <a:noFill/>
          <a:ln>
            <a:noFill/>
          </a:ln>
        </p:spPr>
        <p:txBody>
          <a:bodyPr lIns="91425" tIns="91425" rIns="91425" bIns="91425" anchor="t" anchorCtr="0">
            <a:noAutofit/>
          </a:bodyPr>
          <a:lstStyle/>
          <a:p>
            <a:pPr algn="ctr" defTabSz="914400">
              <a:buClr>
                <a:srgbClr val="000000"/>
              </a:buClr>
              <a:buSzPct val="25000"/>
              <a:buFont typeface="Arial"/>
              <a:buNone/>
            </a:pPr>
            <a:r>
              <a:rPr lang="en-US" sz="800" kern="0" dirty="0" smtClean="0">
                <a:solidFill>
                  <a:srgbClr val="000000"/>
                </a:solidFill>
                <a:latin typeface="Arial"/>
                <a:ea typeface="Arial"/>
                <a:cs typeface="Arial"/>
                <a:sym typeface="Arial"/>
              </a:rPr>
              <a:t>   </a:t>
            </a:r>
          </a:p>
          <a:p>
            <a:pPr algn="ctr" defTabSz="914400">
              <a:buClr>
                <a:srgbClr val="000000"/>
              </a:buClr>
              <a:buSzPct val="25000"/>
              <a:buFont typeface="Arial"/>
              <a:buNone/>
            </a:pPr>
            <a:r>
              <a:rPr lang="en" sz="800" kern="0" dirty="0">
                <a:solidFill>
                  <a:srgbClr val="000000"/>
                </a:solidFill>
                <a:latin typeface="Arial"/>
                <a:ea typeface="Arial"/>
                <a:cs typeface="Arial"/>
                <a:sym typeface="Arial"/>
              </a:rPr>
              <a:t>		</a:t>
            </a:r>
            <a:r>
              <a:rPr lang="en" sz="800" kern="0" dirty="0" smtClean="0">
                <a:solidFill>
                  <a:srgbClr val="000000"/>
                </a:solidFill>
                <a:latin typeface="Arial"/>
                <a:ea typeface="Arial"/>
                <a:cs typeface="Arial"/>
                <a:sym typeface="Arial"/>
              </a:rPr>
              <a:t>Docker</a:t>
            </a:r>
            <a:r>
              <a:rPr lang="en-US" sz="800" kern="0" dirty="0" smtClean="0">
                <a:solidFill>
                  <a:srgbClr val="000000"/>
                </a:solidFill>
                <a:latin typeface="Arial"/>
                <a:ea typeface="Arial"/>
                <a:cs typeface="Arial"/>
                <a:sym typeface="Arial"/>
              </a:rPr>
              <a:t>       Garden</a:t>
            </a:r>
            <a:r>
              <a:rPr lang="en" sz="800" kern="0" dirty="0">
                <a:solidFill>
                  <a:srgbClr val="000000"/>
                </a:solidFill>
                <a:latin typeface="Arial"/>
                <a:ea typeface="Arial"/>
                <a:cs typeface="Arial"/>
                <a:sym typeface="Arial"/>
              </a:rPr>
              <a:t>		runC</a:t>
            </a:r>
          </a:p>
        </p:txBody>
      </p:sp>
      <p:sp>
        <p:nvSpPr>
          <p:cNvPr id="109" name="Shape 109"/>
          <p:cNvSpPr txBox="1"/>
          <p:nvPr/>
        </p:nvSpPr>
        <p:spPr>
          <a:xfrm>
            <a:off x="5219162" y="3137500"/>
            <a:ext cx="2268313" cy="360450"/>
          </a:xfrm>
          <a:prstGeom prst="rect">
            <a:avLst/>
          </a:prstGeom>
          <a:noFill/>
          <a:ln>
            <a:noFill/>
          </a:ln>
        </p:spPr>
        <p:txBody>
          <a:bodyPr lIns="91425" tIns="91425" rIns="91425" bIns="91425" anchor="t" anchorCtr="0">
            <a:noAutofit/>
          </a:bodyPr>
          <a:lstStyle/>
          <a:p>
            <a:pPr algn="ctr" defTabSz="914400">
              <a:buClr>
                <a:srgbClr val="000000"/>
              </a:buClr>
              <a:buSzPct val="25000"/>
              <a:buFont typeface="Arial"/>
              <a:buNone/>
            </a:pPr>
            <a:r>
              <a:rPr lang="en" sz="800" kern="0" dirty="0">
                <a:solidFill>
                  <a:srgbClr val="000000"/>
                </a:solidFill>
                <a:latin typeface="Arial"/>
                <a:ea typeface="Arial"/>
                <a:cs typeface="Arial"/>
                <a:sym typeface="Arial"/>
              </a:rPr>
              <a:t>Kafka		RabbitMQ</a:t>
            </a:r>
          </a:p>
        </p:txBody>
      </p:sp>
      <p:sp>
        <p:nvSpPr>
          <p:cNvPr id="110" name="Shape 110"/>
          <p:cNvSpPr txBox="1"/>
          <p:nvPr/>
        </p:nvSpPr>
        <p:spPr>
          <a:xfrm>
            <a:off x="2502700" y="2433511"/>
            <a:ext cx="624300" cy="210600"/>
          </a:xfrm>
          <a:prstGeom prst="rect">
            <a:avLst/>
          </a:prstGeom>
          <a:noFill/>
          <a:ln>
            <a:noFill/>
          </a:ln>
        </p:spPr>
        <p:txBody>
          <a:bodyPr lIns="91425" tIns="91425" rIns="91425" bIns="91425" anchor="t" anchorCtr="0">
            <a:noAutofit/>
          </a:bodyPr>
          <a:lstStyle/>
          <a:p>
            <a:pPr defTabSz="914400">
              <a:buClr>
                <a:srgbClr val="000000"/>
              </a:buClr>
              <a:buSzPct val="25000"/>
              <a:buFont typeface="Arial"/>
              <a:buNone/>
            </a:pPr>
            <a:r>
              <a:rPr lang="en" sz="800" kern="0">
                <a:solidFill>
                  <a:srgbClr val="000000"/>
                </a:solidFill>
                <a:latin typeface="Arial"/>
                <a:ea typeface="Arial"/>
                <a:cs typeface="Arial"/>
                <a:sym typeface="Arial"/>
              </a:rPr>
              <a:t>Ruby</a:t>
            </a:r>
          </a:p>
          <a:p>
            <a:pPr defTabSz="914400">
              <a:buClr>
                <a:srgbClr val="000000"/>
              </a:buClr>
              <a:buSzPct val="25000"/>
              <a:buFont typeface="Arial"/>
              <a:buNone/>
            </a:pPr>
            <a:r>
              <a:rPr lang="en" sz="800" kern="0">
                <a:solidFill>
                  <a:srgbClr val="000000"/>
                </a:solidFill>
                <a:latin typeface="Arial"/>
                <a:ea typeface="Arial"/>
                <a:cs typeface="Arial"/>
                <a:sym typeface="Arial"/>
              </a:rPr>
              <a:t>Go</a:t>
            </a:r>
          </a:p>
          <a:p>
            <a:pPr defTabSz="914400">
              <a:buClr>
                <a:srgbClr val="000000"/>
              </a:buClr>
              <a:buSzPct val="25000"/>
              <a:buFont typeface="Arial"/>
              <a:buNone/>
            </a:pPr>
            <a:r>
              <a:rPr lang="en" sz="800" kern="0">
                <a:solidFill>
                  <a:srgbClr val="000000"/>
                </a:solidFill>
                <a:latin typeface="Arial"/>
                <a:ea typeface="Arial"/>
                <a:cs typeface="Arial"/>
                <a:sym typeface="Arial"/>
              </a:rPr>
              <a:t>*.JS</a:t>
            </a:r>
          </a:p>
        </p:txBody>
      </p:sp>
      <p:grpSp>
        <p:nvGrpSpPr>
          <p:cNvPr id="111" name="Shape 111"/>
          <p:cNvGrpSpPr/>
          <p:nvPr/>
        </p:nvGrpSpPr>
        <p:grpSpPr>
          <a:xfrm>
            <a:off x="37452" y="2156596"/>
            <a:ext cx="186455" cy="176646"/>
            <a:chOff x="8317600" y="1296225"/>
            <a:chExt cx="255000" cy="287699"/>
          </a:xfrm>
        </p:grpSpPr>
        <p:sp>
          <p:nvSpPr>
            <p:cNvPr id="112" name="Shape 112"/>
            <p:cNvSpPr/>
            <p:nvPr/>
          </p:nvSpPr>
          <p:spPr>
            <a:xfrm>
              <a:off x="8317600" y="1296225"/>
              <a:ext cx="255000" cy="287699"/>
            </a:xfrm>
            <a:prstGeom prst="rect">
              <a:avLst/>
            </a:prstGeom>
            <a:solidFill>
              <a:srgbClr val="FFFFFF"/>
            </a:solidFill>
            <a:ln w="9525" cap="flat" cmpd="sng">
              <a:solidFill>
                <a:srgbClr val="000000"/>
              </a:solidFill>
              <a:prstDash val="dot"/>
              <a:round/>
              <a:headEnd type="none" w="med" len="med"/>
              <a:tailEnd type="none" w="med" len="med"/>
            </a:ln>
          </p:spPr>
          <p:txBody>
            <a:bodyPr lIns="91425" tIns="91425" rIns="91425" bIns="91425" anchor="ctr" anchorCtr="0">
              <a:noAutofit/>
            </a:bodyPr>
            <a:lstStyle/>
            <a:p>
              <a:pPr defTabSz="914400">
                <a:buClr>
                  <a:srgbClr val="000000"/>
                </a:buClr>
                <a:buFont typeface="Arial"/>
                <a:buNone/>
              </a:pPr>
              <a:endParaRPr sz="1400" kern="0">
                <a:solidFill>
                  <a:srgbClr val="000000"/>
                </a:solidFill>
                <a:latin typeface="Arial"/>
                <a:ea typeface="Arial"/>
                <a:cs typeface="Arial"/>
                <a:sym typeface="Arial"/>
              </a:endParaRPr>
            </a:p>
          </p:txBody>
        </p:sp>
        <p:pic>
          <p:nvPicPr>
            <p:cNvPr id="113" name="Shape 113"/>
            <p:cNvPicPr preferRelativeResize="0"/>
            <p:nvPr/>
          </p:nvPicPr>
          <p:blipFill rotWithShape="1">
            <a:blip r:embed="rId3">
              <a:alphaModFix/>
            </a:blip>
            <a:srcRect/>
            <a:stretch/>
          </p:blipFill>
          <p:spPr>
            <a:xfrm>
              <a:off x="8333525" y="1316024"/>
              <a:ext cx="210600" cy="210580"/>
            </a:xfrm>
            <a:prstGeom prst="rect">
              <a:avLst/>
            </a:prstGeom>
            <a:noFill/>
            <a:ln w="9525" cap="flat" cmpd="sng">
              <a:solidFill>
                <a:srgbClr val="FFFFFF"/>
              </a:solidFill>
              <a:prstDash val="solid"/>
              <a:round/>
              <a:headEnd type="none" w="med" len="med"/>
              <a:tailEnd type="none" w="med" len="med"/>
            </a:ln>
          </p:spPr>
        </p:pic>
      </p:grpSp>
      <p:sp>
        <p:nvSpPr>
          <p:cNvPr id="114" name="Shape 114"/>
          <p:cNvSpPr txBox="1"/>
          <p:nvPr/>
        </p:nvSpPr>
        <p:spPr>
          <a:xfrm>
            <a:off x="4037200" y="2466425"/>
            <a:ext cx="749399" cy="210600"/>
          </a:xfrm>
          <a:prstGeom prst="rect">
            <a:avLst/>
          </a:prstGeom>
          <a:noFill/>
          <a:ln>
            <a:noFill/>
          </a:ln>
        </p:spPr>
        <p:txBody>
          <a:bodyPr lIns="91425" tIns="91425" rIns="91425" bIns="91425" anchor="t" anchorCtr="0">
            <a:noAutofit/>
          </a:bodyPr>
          <a:lstStyle/>
          <a:p>
            <a:pPr defTabSz="914400">
              <a:buClr>
                <a:srgbClr val="000000"/>
              </a:buClr>
              <a:buSzPct val="25000"/>
              <a:buFont typeface="Arial"/>
              <a:buNone/>
            </a:pPr>
            <a:r>
              <a:rPr lang="en" sz="800" kern="0">
                <a:solidFill>
                  <a:srgbClr val="000000"/>
                </a:solidFill>
                <a:latin typeface="Arial"/>
                <a:ea typeface="Arial"/>
                <a:cs typeface="Arial"/>
                <a:sym typeface="Arial"/>
              </a:rPr>
              <a:t>Zookeeper</a:t>
            </a:r>
          </a:p>
          <a:p>
            <a:pPr defTabSz="914400">
              <a:buClr>
                <a:srgbClr val="000000"/>
              </a:buClr>
              <a:buFont typeface="Arial"/>
              <a:buNone/>
            </a:pPr>
            <a:endParaRPr sz="800" kern="0">
              <a:solidFill>
                <a:srgbClr val="000000"/>
              </a:solidFill>
              <a:latin typeface="Arial"/>
              <a:ea typeface="Arial"/>
              <a:cs typeface="Arial"/>
              <a:sym typeface="Arial"/>
            </a:endParaRPr>
          </a:p>
        </p:txBody>
      </p:sp>
      <p:sp>
        <p:nvSpPr>
          <p:cNvPr id="115" name="Shape 115"/>
          <p:cNvSpPr txBox="1">
            <a:spLocks noGrp="1"/>
          </p:cNvSpPr>
          <p:nvPr>
            <p:ph type="subTitle" idx="1"/>
          </p:nvPr>
        </p:nvSpPr>
        <p:spPr>
          <a:xfrm>
            <a:off x="3259075" y="394400"/>
            <a:ext cx="1439399" cy="867299"/>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1"/>
              </a:buClr>
              <a:buSzPct val="25000"/>
              <a:buFont typeface="Arial"/>
              <a:buNone/>
            </a:pPr>
            <a:r>
              <a:rPr lang="en" sz="900" b="1" i="0" u="none" strike="noStrike" cap="none">
                <a:solidFill>
                  <a:schemeClr val="dk2"/>
                </a:solidFill>
                <a:latin typeface="Arial"/>
                <a:ea typeface="Arial"/>
                <a:cs typeface="Arial"/>
                <a:sym typeface="Arial"/>
              </a:rPr>
              <a:t>CI / CD</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Jenkins</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Concourse</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Artifactory</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116" name="Shape 116"/>
          <p:cNvSpPr txBox="1"/>
          <p:nvPr/>
        </p:nvSpPr>
        <p:spPr>
          <a:xfrm>
            <a:off x="4031250" y="595412"/>
            <a:ext cx="624300" cy="210600"/>
          </a:xfrm>
          <a:prstGeom prst="rect">
            <a:avLst/>
          </a:prstGeom>
          <a:noFill/>
          <a:ln>
            <a:noFill/>
          </a:ln>
        </p:spPr>
        <p:txBody>
          <a:bodyPr lIns="91425" tIns="91425" rIns="91425" bIns="91425" anchor="t" anchorCtr="0">
            <a:noAutofit/>
          </a:bodyPr>
          <a:lstStyle/>
          <a:p>
            <a:pPr defTabSz="914400">
              <a:buClr>
                <a:srgbClr val="000000"/>
              </a:buClr>
              <a:buSzPct val="25000"/>
              <a:buFont typeface="Arial"/>
              <a:buNone/>
            </a:pPr>
            <a:r>
              <a:rPr lang="en" sz="800" kern="0">
                <a:solidFill>
                  <a:srgbClr val="000000"/>
                </a:solidFill>
                <a:latin typeface="Arial"/>
                <a:ea typeface="Arial"/>
                <a:cs typeface="Arial"/>
                <a:sym typeface="Arial"/>
              </a:rPr>
              <a:t>Spinaker</a:t>
            </a:r>
          </a:p>
          <a:p>
            <a:pPr defTabSz="914400">
              <a:buClr>
                <a:srgbClr val="000000"/>
              </a:buClr>
              <a:buFont typeface="Arial"/>
              <a:buNone/>
            </a:pPr>
            <a:endParaRPr sz="800" kern="0">
              <a:solidFill>
                <a:srgbClr val="000000"/>
              </a:solidFill>
              <a:latin typeface="Arial"/>
              <a:ea typeface="Arial"/>
              <a:cs typeface="Arial"/>
              <a:sym typeface="Arial"/>
            </a:endParaRPr>
          </a:p>
        </p:txBody>
      </p:sp>
      <p:sp>
        <p:nvSpPr>
          <p:cNvPr id="117" name="Shape 117"/>
          <p:cNvSpPr txBox="1">
            <a:spLocks noGrp="1"/>
          </p:cNvSpPr>
          <p:nvPr>
            <p:ph type="subTitle" idx="1"/>
          </p:nvPr>
        </p:nvSpPr>
        <p:spPr>
          <a:xfrm>
            <a:off x="161325" y="4119600"/>
            <a:ext cx="1559999" cy="958799"/>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NETWORKING</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DNS</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Load Balancing</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Intelligent Routing</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Network Segmentation</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Firewalls</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118" name="Shape 118"/>
          <p:cNvSpPr txBox="1">
            <a:spLocks noGrp="1"/>
          </p:cNvSpPr>
          <p:nvPr>
            <p:ph type="subTitle" idx="1"/>
          </p:nvPr>
        </p:nvSpPr>
        <p:spPr>
          <a:xfrm>
            <a:off x="161325" y="3137500"/>
            <a:ext cx="1559999" cy="9171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MONITORING &amp; LOGGING</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Log Aggregation</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Storage</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Thresholds</a:t>
            </a:r>
          </a:p>
          <a:p>
            <a:pPr marL="0" marR="0" lvl="0" indent="0" algn="l" rtl="0">
              <a:lnSpc>
                <a:spcPct val="100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Metering</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119" name="Shape 119"/>
          <p:cNvSpPr txBox="1"/>
          <p:nvPr/>
        </p:nvSpPr>
        <p:spPr>
          <a:xfrm rot="-5400000">
            <a:off x="5707375" y="2543075"/>
            <a:ext cx="4658999" cy="356700"/>
          </a:xfrm>
          <a:prstGeom prst="rect">
            <a:avLst/>
          </a:prstGeom>
          <a:solidFill>
            <a:srgbClr val="EFEFEF"/>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algn="ctr" defTabSz="914400">
              <a:buClr>
                <a:srgbClr val="000000"/>
              </a:buClr>
              <a:buSzPct val="25000"/>
              <a:buFont typeface="Arial"/>
              <a:buNone/>
            </a:pPr>
            <a:r>
              <a:rPr lang="en" sz="1000" kern="0">
                <a:solidFill>
                  <a:srgbClr val="000000"/>
                </a:solidFill>
                <a:latin typeface="Arial"/>
                <a:ea typeface="Arial"/>
                <a:cs typeface="Arial"/>
                <a:sym typeface="Arial"/>
              </a:rPr>
              <a:t>What does it take to deploy and operate ALL this at SCALE</a:t>
            </a:r>
          </a:p>
        </p:txBody>
      </p:sp>
      <p:sp>
        <p:nvSpPr>
          <p:cNvPr id="120" name="Shape 120"/>
          <p:cNvSpPr txBox="1"/>
          <p:nvPr/>
        </p:nvSpPr>
        <p:spPr>
          <a:xfrm rot="-5400000">
            <a:off x="6125924" y="2540599"/>
            <a:ext cx="4662600" cy="356700"/>
          </a:xfrm>
          <a:prstGeom prst="rect">
            <a:avLst/>
          </a:prstGeom>
          <a:solidFill>
            <a:srgbClr val="EFEFEF"/>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algn="ctr" defTabSz="914400">
              <a:buClr>
                <a:srgbClr val="000000"/>
              </a:buClr>
              <a:buSzPct val="25000"/>
              <a:buFont typeface="Arial"/>
              <a:buNone/>
            </a:pPr>
            <a:r>
              <a:rPr lang="en" sz="1000" kern="0">
                <a:solidFill>
                  <a:srgbClr val="000000"/>
                </a:solidFill>
                <a:latin typeface="Arial"/>
                <a:ea typeface="Arial"/>
                <a:cs typeface="Arial"/>
                <a:sym typeface="Arial"/>
              </a:rPr>
              <a:t>Where should your best developers focus to maximise BUSINESS VALUE? </a:t>
            </a:r>
          </a:p>
        </p:txBody>
      </p:sp>
      <p:sp>
        <p:nvSpPr>
          <p:cNvPr id="121" name="Shape 121"/>
          <p:cNvSpPr/>
          <p:nvPr/>
        </p:nvSpPr>
        <p:spPr>
          <a:xfrm>
            <a:off x="7359050" y="296275"/>
            <a:ext cx="235500" cy="4816799"/>
          </a:xfrm>
          <a:prstGeom prst="rightBrace">
            <a:avLst>
              <a:gd name="adj1" fmla="val 8333"/>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defTabSz="914400">
              <a:buClr>
                <a:srgbClr val="000000"/>
              </a:buClr>
              <a:buFont typeface="Arial"/>
              <a:buNone/>
            </a:pPr>
            <a:endParaRPr sz="1400"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4760005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600" b="1" dirty="0" smtClean="0">
                <a:solidFill>
                  <a:srgbClr val="00AE9E"/>
                </a:solidFill>
              </a:rPr>
              <a:t>It Takes a Platform</a:t>
            </a:r>
            <a:endParaRPr lang="en" sz="3600" b="1" baseline="30000" dirty="0">
              <a:solidFill>
                <a:srgbClr val="00AE9E"/>
              </a:solidFill>
            </a:endParaRPr>
          </a:p>
        </p:txBody>
      </p:sp>
      <p:sp>
        <p:nvSpPr>
          <p:cNvPr id="3" name="Rectangle 2"/>
          <p:cNvSpPr/>
          <p:nvPr/>
        </p:nvSpPr>
        <p:spPr>
          <a:xfrm>
            <a:off x="733778" y="1313015"/>
            <a:ext cx="7087551" cy="2862322"/>
          </a:xfrm>
          <a:prstGeom prst="rect">
            <a:avLst/>
          </a:prstGeom>
        </p:spPr>
        <p:txBody>
          <a:bodyPr wrap="square">
            <a:spAutoFit/>
          </a:bodyPr>
          <a:lstStyle/>
          <a:p>
            <a:pPr algn="ctr"/>
            <a:r>
              <a:rPr lang="en-US" sz="3600" dirty="0" smtClean="0">
                <a:solidFill>
                  <a:srgbClr val="FFFFFF">
                    <a:lumMod val="85000"/>
                  </a:srgbClr>
                </a:solidFill>
                <a:latin typeface="Arial"/>
              </a:rPr>
              <a:t>An end-to-end </a:t>
            </a:r>
            <a:r>
              <a:rPr lang="en-US" sz="3600" i="1" dirty="0" smtClean="0">
                <a:solidFill>
                  <a:srgbClr val="FFC85F"/>
                </a:solidFill>
                <a:latin typeface="Arial"/>
              </a:rPr>
              <a:t>structured platform </a:t>
            </a:r>
            <a:r>
              <a:rPr lang="en-US" sz="3600" dirty="0" smtClean="0">
                <a:solidFill>
                  <a:srgbClr val="FFFFFF">
                    <a:lumMod val="85000"/>
                  </a:srgbClr>
                </a:solidFill>
                <a:latin typeface="Arial"/>
              </a:rPr>
              <a:t>that makes implementing distributed application best practices, a </a:t>
            </a:r>
            <a:r>
              <a:rPr lang="en-US" sz="3600" dirty="0" smtClean="0">
                <a:solidFill>
                  <a:srgbClr val="FFC85F"/>
                </a:solidFill>
                <a:latin typeface="Arial"/>
              </a:rPr>
              <a:t>turn-key </a:t>
            </a:r>
            <a:r>
              <a:rPr lang="en-US" sz="3600" dirty="0" smtClean="0">
                <a:solidFill>
                  <a:srgbClr val="FFFFFF">
                    <a:lumMod val="85000"/>
                  </a:srgbClr>
                </a:solidFill>
                <a:latin typeface="Arial"/>
              </a:rPr>
              <a:t>and </a:t>
            </a:r>
            <a:r>
              <a:rPr lang="en-US" sz="3600" dirty="0" smtClean="0">
                <a:solidFill>
                  <a:srgbClr val="FFC85F"/>
                </a:solidFill>
                <a:latin typeface="Arial"/>
              </a:rPr>
              <a:t>first practice</a:t>
            </a:r>
          </a:p>
        </p:txBody>
      </p:sp>
    </p:spTree>
    <p:extLst>
      <p:ext uri="{BB962C8B-B14F-4D97-AF65-F5344CB8AC3E}">
        <p14:creationId xmlns:p14="http://schemas.microsoft.com/office/powerpoint/2010/main" val="135085692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p:nvPr/>
        </p:nvSpPr>
        <p:spPr>
          <a:xfrm>
            <a:off x="129400" y="2190400"/>
            <a:ext cx="7203600" cy="867299"/>
          </a:xfrm>
          <a:prstGeom prst="rect">
            <a:avLst/>
          </a:prstGeom>
          <a:noFill/>
          <a:ln w="9525" cap="flat" cmpd="sng">
            <a:solidFill>
              <a:srgbClr val="0B5394"/>
            </a:solidFill>
            <a:prstDash val="dot"/>
            <a:round/>
            <a:headEnd type="none" w="med" len="med"/>
            <a:tailEnd type="none" w="med" len="med"/>
          </a:ln>
        </p:spPr>
        <p:txBody>
          <a:bodyPr lIns="91425" tIns="91425" rIns="91425" bIns="91425" anchor="ctr" anchorCtr="0">
            <a:noAutofit/>
          </a:bodyPr>
          <a:lstStyle/>
          <a:p>
            <a:pPr defTabSz="914400">
              <a:buClr>
                <a:srgbClr val="000000"/>
              </a:buClr>
              <a:buFont typeface="Arial"/>
              <a:buNone/>
            </a:pPr>
            <a:endParaRPr sz="1400" kern="0">
              <a:solidFill>
                <a:srgbClr val="000000"/>
              </a:solidFill>
              <a:latin typeface="Arial"/>
              <a:ea typeface="Arial"/>
              <a:cs typeface="Arial"/>
              <a:sym typeface="Arial"/>
            </a:endParaRPr>
          </a:p>
        </p:txBody>
      </p:sp>
      <p:sp>
        <p:nvSpPr>
          <p:cNvPr id="127" name="Shape 127"/>
          <p:cNvSpPr txBox="1">
            <a:spLocks noGrp="1"/>
          </p:cNvSpPr>
          <p:nvPr>
            <p:ph type="subTitle" idx="1"/>
          </p:nvPr>
        </p:nvSpPr>
        <p:spPr>
          <a:xfrm>
            <a:off x="1764425" y="4613925"/>
            <a:ext cx="2960999" cy="464399"/>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PRIVATE CLOUD</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128" name="Shape 128"/>
          <p:cNvSpPr txBox="1">
            <a:spLocks noGrp="1"/>
          </p:cNvSpPr>
          <p:nvPr>
            <p:ph type="subTitle" idx="1"/>
          </p:nvPr>
        </p:nvSpPr>
        <p:spPr>
          <a:xfrm>
            <a:off x="4786600" y="4616000"/>
            <a:ext cx="2518199" cy="464399"/>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 PUBLIC CLOUD</a:t>
            </a:r>
          </a:p>
        </p:txBody>
      </p:sp>
      <p:sp>
        <p:nvSpPr>
          <p:cNvPr id="129" name="Shape 129"/>
          <p:cNvSpPr txBox="1"/>
          <p:nvPr/>
        </p:nvSpPr>
        <p:spPr>
          <a:xfrm>
            <a:off x="2170625" y="4773200"/>
            <a:ext cx="2333699" cy="210600"/>
          </a:xfrm>
          <a:prstGeom prst="rect">
            <a:avLst/>
          </a:prstGeom>
          <a:noFill/>
          <a:ln>
            <a:noFill/>
          </a:ln>
        </p:spPr>
        <p:txBody>
          <a:bodyPr lIns="91425" tIns="91425" rIns="91425" bIns="91425" anchor="t" anchorCtr="0">
            <a:noAutofit/>
          </a:bodyPr>
          <a:lstStyle/>
          <a:p>
            <a:pPr algn="ctr" defTabSz="914400">
              <a:buClr>
                <a:srgbClr val="000000"/>
              </a:buClr>
              <a:buFont typeface="Arial"/>
              <a:buNone/>
            </a:pPr>
            <a:endParaRPr sz="800" kern="0">
              <a:solidFill>
                <a:srgbClr val="000000"/>
              </a:solidFill>
              <a:latin typeface="Arial"/>
              <a:ea typeface="Arial"/>
              <a:cs typeface="Arial"/>
              <a:sym typeface="Arial"/>
            </a:endParaRPr>
          </a:p>
        </p:txBody>
      </p:sp>
      <p:sp>
        <p:nvSpPr>
          <p:cNvPr id="130" name="Shape 130"/>
          <p:cNvSpPr txBox="1"/>
          <p:nvPr/>
        </p:nvSpPr>
        <p:spPr>
          <a:xfrm>
            <a:off x="53200" y="-10450"/>
            <a:ext cx="4206599" cy="380700"/>
          </a:xfrm>
          <a:prstGeom prst="rect">
            <a:avLst/>
          </a:prstGeom>
          <a:noFill/>
          <a:ln>
            <a:noFill/>
          </a:ln>
        </p:spPr>
        <p:txBody>
          <a:bodyPr lIns="91425" tIns="91425" rIns="91425" bIns="91425" anchor="t" anchorCtr="0">
            <a:noAutofit/>
          </a:bodyPr>
          <a:lstStyle/>
          <a:p>
            <a:pPr defTabSz="914400">
              <a:buClr>
                <a:srgbClr val="0097A7"/>
              </a:buClr>
              <a:buSzPct val="25000"/>
              <a:buFont typeface="Arial"/>
              <a:buNone/>
            </a:pPr>
            <a:r>
              <a:rPr lang="en" sz="1400" b="1" kern="0">
                <a:solidFill>
                  <a:srgbClr val="0097A7"/>
                </a:solidFill>
                <a:latin typeface="Arial"/>
                <a:ea typeface="Arial"/>
                <a:cs typeface="Arial"/>
                <a:sym typeface="Arial"/>
              </a:rPr>
              <a:t>Cloud Native Reference Architecture (PCF)</a:t>
            </a:r>
          </a:p>
        </p:txBody>
      </p:sp>
      <p:sp>
        <p:nvSpPr>
          <p:cNvPr id="131" name="Shape 131"/>
          <p:cNvSpPr txBox="1">
            <a:spLocks noGrp="1"/>
          </p:cNvSpPr>
          <p:nvPr>
            <p:ph type="subTitle" idx="1"/>
          </p:nvPr>
        </p:nvSpPr>
        <p:spPr>
          <a:xfrm>
            <a:off x="1764425" y="4119600"/>
            <a:ext cx="5540399" cy="4314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CLOUD ORCHESTRATION </a:t>
            </a:r>
          </a:p>
          <a:p>
            <a:pPr marL="0" marR="0" lvl="0" indent="0" algn="l"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&amp; AUTOMATION</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132" name="Shape 132"/>
          <p:cNvSpPr txBox="1">
            <a:spLocks noGrp="1"/>
          </p:cNvSpPr>
          <p:nvPr>
            <p:ph type="subTitle" idx="1"/>
          </p:nvPr>
        </p:nvSpPr>
        <p:spPr>
          <a:xfrm>
            <a:off x="1785550" y="2223725"/>
            <a:ext cx="1439399" cy="8106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LANGUAGES</a:t>
            </a:r>
          </a:p>
          <a:p>
            <a:pPr marL="0" marR="0" lvl="0" indent="0" algn="l" rtl="0">
              <a:lnSpc>
                <a:spcPct val="100000"/>
              </a:lnSpc>
              <a:spcBef>
                <a:spcPts val="0"/>
              </a:spcBef>
              <a:spcAft>
                <a:spcPts val="0"/>
              </a:spcAft>
              <a:buClr>
                <a:schemeClr val="dk2"/>
              </a:buClr>
              <a:buSzPct val="25000"/>
              <a:buFont typeface="Arial"/>
              <a:buNone/>
            </a:pPr>
            <a:r>
              <a:rPr lang="en" sz="800" b="1" i="0" u="none" strike="noStrike" cap="none">
                <a:solidFill>
                  <a:srgbClr val="008000"/>
                </a:solidFill>
                <a:latin typeface="Arial"/>
                <a:ea typeface="Arial"/>
                <a:cs typeface="Arial"/>
                <a:sym typeface="Arial"/>
              </a:rPr>
              <a:t>Java</a:t>
            </a:r>
          </a:p>
          <a:p>
            <a:pPr marL="0" marR="0" lvl="0" indent="0" algn="l" rtl="0">
              <a:lnSpc>
                <a:spcPct val="100000"/>
              </a:lnSpc>
              <a:spcBef>
                <a:spcPts val="0"/>
              </a:spcBef>
              <a:spcAft>
                <a:spcPts val="0"/>
              </a:spcAft>
              <a:buClr>
                <a:schemeClr val="dk2"/>
              </a:buClr>
              <a:buSzPct val="25000"/>
              <a:buFont typeface="Arial"/>
              <a:buNone/>
            </a:pPr>
            <a:r>
              <a:rPr lang="en" sz="800" b="1" i="0" u="none" strike="noStrike" cap="none">
                <a:solidFill>
                  <a:srgbClr val="008000"/>
                </a:solidFill>
                <a:latin typeface="Arial"/>
                <a:ea typeface="Arial"/>
                <a:cs typeface="Arial"/>
                <a:sym typeface="Arial"/>
              </a:rPr>
              <a:t>.NET</a:t>
            </a:r>
          </a:p>
          <a:p>
            <a:pPr marL="0" marR="0" lvl="0" indent="0" algn="l" rtl="0">
              <a:lnSpc>
                <a:spcPct val="100000"/>
              </a:lnSpc>
              <a:spcBef>
                <a:spcPts val="0"/>
              </a:spcBef>
              <a:spcAft>
                <a:spcPts val="0"/>
              </a:spcAft>
              <a:buClr>
                <a:schemeClr val="dk2"/>
              </a:buClr>
              <a:buSzPct val="25000"/>
              <a:buFont typeface="Arial"/>
              <a:buNone/>
            </a:pPr>
            <a:r>
              <a:rPr lang="en" sz="800" b="1" i="0" u="none" strike="noStrike" cap="none">
                <a:solidFill>
                  <a:srgbClr val="008000"/>
                </a:solidFill>
                <a:latin typeface="Arial"/>
                <a:ea typeface="Arial"/>
                <a:cs typeface="Arial"/>
                <a:sym typeface="Arial"/>
              </a:rPr>
              <a:t>Python</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133" name="Shape 133"/>
          <p:cNvSpPr txBox="1">
            <a:spLocks noGrp="1"/>
          </p:cNvSpPr>
          <p:nvPr>
            <p:ph type="subTitle" idx="1"/>
          </p:nvPr>
        </p:nvSpPr>
        <p:spPr>
          <a:xfrm>
            <a:off x="1764425" y="3623200"/>
            <a:ext cx="5540399" cy="4314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CONTAINER</a:t>
            </a:r>
          </a:p>
          <a:p>
            <a:pPr marL="0" marR="0" lvl="0" indent="0" algn="l"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ORCHESTRATION </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134" name="Shape 134"/>
          <p:cNvSpPr txBox="1">
            <a:spLocks noGrp="1"/>
          </p:cNvSpPr>
          <p:nvPr>
            <p:ph type="subTitle" idx="1"/>
          </p:nvPr>
        </p:nvSpPr>
        <p:spPr>
          <a:xfrm>
            <a:off x="1773461" y="3124750"/>
            <a:ext cx="2960999" cy="4314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CONTAINERS</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135" name="Shape 135"/>
          <p:cNvSpPr txBox="1">
            <a:spLocks noGrp="1"/>
          </p:cNvSpPr>
          <p:nvPr>
            <p:ph type="subTitle" idx="1"/>
          </p:nvPr>
        </p:nvSpPr>
        <p:spPr>
          <a:xfrm>
            <a:off x="4786600" y="3137500"/>
            <a:ext cx="2518199" cy="4314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MESSAGING</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136" name="Shape 136"/>
          <p:cNvSpPr txBox="1">
            <a:spLocks noGrp="1"/>
          </p:cNvSpPr>
          <p:nvPr>
            <p:ph type="subTitle" idx="1"/>
          </p:nvPr>
        </p:nvSpPr>
        <p:spPr>
          <a:xfrm>
            <a:off x="164425" y="2212075"/>
            <a:ext cx="1559999" cy="8106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DATA MICROSERVICES</a:t>
            </a:r>
          </a:p>
        </p:txBody>
      </p:sp>
      <p:sp>
        <p:nvSpPr>
          <p:cNvPr id="137" name="Shape 137"/>
          <p:cNvSpPr txBox="1">
            <a:spLocks noGrp="1"/>
          </p:cNvSpPr>
          <p:nvPr>
            <p:ph type="subTitle" idx="1"/>
          </p:nvPr>
        </p:nvSpPr>
        <p:spPr>
          <a:xfrm>
            <a:off x="4779850" y="2238675"/>
            <a:ext cx="1228500" cy="791399"/>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CIRCUIT BREAKERS</a:t>
            </a:r>
          </a:p>
          <a:p>
            <a:pPr marL="0" marR="0" lvl="0" indent="0" algn="l" rtl="0">
              <a:lnSpc>
                <a:spcPct val="100000"/>
              </a:lnSpc>
              <a:spcBef>
                <a:spcPts val="0"/>
              </a:spcBef>
              <a:spcAft>
                <a:spcPts val="0"/>
              </a:spcAft>
              <a:buClr>
                <a:schemeClr val="dk2"/>
              </a:buClr>
              <a:buSzPct val="25000"/>
              <a:buFont typeface="Arial"/>
              <a:buNone/>
            </a:pPr>
            <a:r>
              <a:rPr lang="en" sz="800" b="1" i="0" u="none" strike="noStrike" cap="none">
                <a:solidFill>
                  <a:srgbClr val="008000"/>
                </a:solidFill>
                <a:latin typeface="Arial"/>
                <a:ea typeface="Arial"/>
                <a:cs typeface="Arial"/>
                <a:sym typeface="Arial"/>
              </a:rPr>
              <a:t>Hystrix</a:t>
            </a:r>
          </a:p>
          <a:p>
            <a:pPr marL="0" marR="0" lvl="0" indent="0" algn="l" rtl="0">
              <a:lnSpc>
                <a:spcPct val="100000"/>
              </a:lnSpc>
              <a:spcBef>
                <a:spcPts val="0"/>
              </a:spcBef>
              <a:spcAft>
                <a:spcPts val="0"/>
              </a:spcAft>
              <a:buClr>
                <a:schemeClr val="dk2"/>
              </a:buClr>
              <a:buSzPct val="25000"/>
              <a:buFont typeface="Arial"/>
              <a:buNone/>
            </a:pPr>
            <a:r>
              <a:rPr lang="en" sz="800" b="1" i="0" u="none" strike="noStrike" cap="none">
                <a:solidFill>
                  <a:srgbClr val="008000"/>
                </a:solidFill>
                <a:latin typeface="Arial"/>
                <a:ea typeface="Arial"/>
                <a:cs typeface="Arial"/>
                <a:sym typeface="Arial"/>
              </a:rPr>
              <a:t>DIY</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138" name="Shape 138"/>
          <p:cNvSpPr txBox="1">
            <a:spLocks noGrp="1"/>
          </p:cNvSpPr>
          <p:nvPr>
            <p:ph type="subTitle" idx="1"/>
          </p:nvPr>
        </p:nvSpPr>
        <p:spPr>
          <a:xfrm>
            <a:off x="6047362" y="2231225"/>
            <a:ext cx="1228500" cy="791399"/>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LOAD BALANCING</a:t>
            </a:r>
          </a:p>
          <a:p>
            <a:pPr marL="0" marR="0" lvl="0" indent="0" algn="l" rtl="0">
              <a:lnSpc>
                <a:spcPct val="100000"/>
              </a:lnSpc>
              <a:spcBef>
                <a:spcPts val="0"/>
              </a:spcBef>
              <a:spcAft>
                <a:spcPts val="0"/>
              </a:spcAft>
              <a:buClr>
                <a:schemeClr val="dk2"/>
              </a:buClr>
              <a:buSzPct val="25000"/>
              <a:buFont typeface="Arial"/>
              <a:buNone/>
            </a:pPr>
            <a:r>
              <a:rPr lang="en" sz="800" b="1" i="0" u="none" strike="noStrike" cap="none">
                <a:solidFill>
                  <a:srgbClr val="008000"/>
                </a:solidFill>
                <a:latin typeface="Arial"/>
                <a:ea typeface="Arial"/>
                <a:cs typeface="Arial"/>
                <a:sym typeface="Arial"/>
              </a:rPr>
              <a:t>Ribbon</a:t>
            </a:r>
          </a:p>
          <a:p>
            <a:pPr marL="0" marR="0" lvl="0" indent="0" algn="l" rtl="0">
              <a:lnSpc>
                <a:spcPct val="100000"/>
              </a:lnSpc>
              <a:spcBef>
                <a:spcPts val="0"/>
              </a:spcBef>
              <a:spcAft>
                <a:spcPts val="0"/>
              </a:spcAft>
              <a:buClr>
                <a:schemeClr val="dk2"/>
              </a:buClr>
              <a:buSzPct val="25000"/>
              <a:buFont typeface="Arial"/>
              <a:buNone/>
            </a:pPr>
            <a:r>
              <a:rPr lang="en" sz="800" b="1" i="0" u="none" strike="noStrike" cap="none">
                <a:solidFill>
                  <a:srgbClr val="008000"/>
                </a:solidFill>
                <a:latin typeface="Arial"/>
                <a:ea typeface="Arial"/>
                <a:cs typeface="Arial"/>
                <a:sym typeface="Arial"/>
              </a:rPr>
              <a:t>Zuul</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139" name="Shape 139"/>
          <p:cNvSpPr txBox="1">
            <a:spLocks noGrp="1"/>
          </p:cNvSpPr>
          <p:nvPr>
            <p:ph type="subTitle" idx="1"/>
          </p:nvPr>
        </p:nvSpPr>
        <p:spPr>
          <a:xfrm>
            <a:off x="178975" y="394325"/>
            <a:ext cx="1531500" cy="1728299"/>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DATABASES AND DATA MANAGEMENT</a:t>
            </a:r>
          </a:p>
          <a:p>
            <a:pPr marL="0" marR="0" lvl="0" indent="0" algn="l" rtl="0">
              <a:lnSpc>
                <a:spcPct val="115000"/>
              </a:lnSpc>
              <a:spcBef>
                <a:spcPts val="0"/>
              </a:spcBef>
              <a:spcAft>
                <a:spcPts val="0"/>
              </a:spcAft>
              <a:buClr>
                <a:schemeClr val="dk2"/>
              </a:buClr>
              <a:buSzPct val="25000"/>
              <a:buFont typeface="Arial"/>
              <a:buNone/>
            </a:pPr>
            <a:endParaRPr sz="600" b="0" i="0" u="none" strike="noStrike" cap="none">
              <a:solidFill>
                <a:schemeClr val="dk2"/>
              </a:solidFill>
              <a:latin typeface="Arial"/>
              <a:ea typeface="Arial"/>
              <a:cs typeface="Arial"/>
              <a:sym typeface="Arial"/>
            </a:endParaRPr>
          </a:p>
          <a:p>
            <a:pPr marL="0" marR="0" lvl="0" indent="0" algn="l" rtl="0">
              <a:lnSpc>
                <a:spcPct val="115000"/>
              </a:lnSpc>
              <a:spcBef>
                <a:spcPts val="0"/>
              </a:spcBef>
              <a:spcAft>
                <a:spcPts val="0"/>
              </a:spcAft>
              <a:buClr>
                <a:schemeClr val="dk2"/>
              </a:buClr>
              <a:buSzPct val="25000"/>
              <a:buFont typeface="Arial"/>
              <a:buNone/>
            </a:pPr>
            <a:r>
              <a:rPr lang="en" sz="800" b="0" i="0" u="none" strike="noStrike" cap="none">
                <a:solidFill>
                  <a:schemeClr val="dk2"/>
                </a:solidFill>
                <a:latin typeface="Arial"/>
                <a:ea typeface="Arial"/>
                <a:cs typeface="Arial"/>
                <a:sym typeface="Arial"/>
              </a:rPr>
              <a:t>	</a:t>
            </a:r>
          </a:p>
        </p:txBody>
      </p:sp>
      <p:sp>
        <p:nvSpPr>
          <p:cNvPr id="140" name="Shape 140"/>
          <p:cNvSpPr txBox="1">
            <a:spLocks noGrp="1"/>
          </p:cNvSpPr>
          <p:nvPr>
            <p:ph type="subTitle" idx="1"/>
          </p:nvPr>
        </p:nvSpPr>
        <p:spPr>
          <a:xfrm>
            <a:off x="3272575" y="2218750"/>
            <a:ext cx="1439399" cy="8106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DISCOVERY &amp; REGISTRATION</a:t>
            </a:r>
          </a:p>
          <a:p>
            <a:pPr marL="0" marR="0" lvl="0" indent="0" algn="l" rtl="0">
              <a:lnSpc>
                <a:spcPct val="100000"/>
              </a:lnSpc>
              <a:spcBef>
                <a:spcPts val="0"/>
              </a:spcBef>
              <a:spcAft>
                <a:spcPts val="0"/>
              </a:spcAft>
              <a:buClr>
                <a:schemeClr val="dk2"/>
              </a:buClr>
              <a:buSzPct val="25000"/>
              <a:buFont typeface="Arial"/>
              <a:buNone/>
            </a:pPr>
            <a:r>
              <a:rPr lang="en" sz="800" b="1" i="0" u="none" strike="noStrike" cap="none">
                <a:solidFill>
                  <a:srgbClr val="008000"/>
                </a:solidFill>
                <a:latin typeface="Arial"/>
                <a:ea typeface="Arial"/>
                <a:cs typeface="Arial"/>
                <a:sym typeface="Arial"/>
              </a:rPr>
              <a:t>Consul</a:t>
            </a:r>
          </a:p>
          <a:p>
            <a:pPr marL="0" marR="0" lvl="0" indent="0" algn="l" rtl="0">
              <a:lnSpc>
                <a:spcPct val="100000"/>
              </a:lnSpc>
              <a:spcBef>
                <a:spcPts val="0"/>
              </a:spcBef>
              <a:spcAft>
                <a:spcPts val="0"/>
              </a:spcAft>
              <a:buClr>
                <a:schemeClr val="dk2"/>
              </a:buClr>
              <a:buSzPct val="25000"/>
              <a:buFont typeface="Arial"/>
              <a:buNone/>
            </a:pPr>
            <a:r>
              <a:rPr lang="en" sz="800" b="1" i="0" u="none" strike="noStrike" cap="none">
                <a:solidFill>
                  <a:srgbClr val="008000"/>
                </a:solidFill>
                <a:latin typeface="Arial"/>
                <a:ea typeface="Arial"/>
                <a:cs typeface="Arial"/>
                <a:sym typeface="Arial"/>
              </a:rPr>
              <a:t>Eureka</a:t>
            </a:r>
          </a:p>
          <a:p>
            <a:pPr marL="0" marR="0" lvl="0" indent="0" algn="l" rtl="0">
              <a:lnSpc>
                <a:spcPct val="100000"/>
              </a:lnSpc>
              <a:spcBef>
                <a:spcPts val="0"/>
              </a:spcBef>
              <a:spcAft>
                <a:spcPts val="0"/>
              </a:spcAft>
              <a:buClr>
                <a:schemeClr val="dk2"/>
              </a:buClr>
              <a:buSzPct val="25000"/>
              <a:buFont typeface="Arial"/>
              <a:buNone/>
            </a:pPr>
            <a:r>
              <a:rPr lang="en" sz="800" b="1" i="0" u="none" strike="noStrike" cap="none">
                <a:solidFill>
                  <a:srgbClr val="008000"/>
                </a:solidFill>
                <a:latin typeface="Arial"/>
                <a:ea typeface="Arial"/>
                <a:cs typeface="Arial"/>
                <a:sym typeface="Arial"/>
              </a:rPr>
              <a:t>etcd</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141" name="Shape 141"/>
          <p:cNvSpPr txBox="1">
            <a:spLocks noGrp="1"/>
          </p:cNvSpPr>
          <p:nvPr>
            <p:ph type="subTitle" idx="1"/>
          </p:nvPr>
        </p:nvSpPr>
        <p:spPr>
          <a:xfrm>
            <a:off x="1765075" y="394325"/>
            <a:ext cx="1439399" cy="867299"/>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VERSION CONTROL</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142" name="Shape 142"/>
          <p:cNvSpPr txBox="1">
            <a:spLocks noGrp="1"/>
          </p:cNvSpPr>
          <p:nvPr>
            <p:ph type="subTitle" idx="1"/>
          </p:nvPr>
        </p:nvSpPr>
        <p:spPr>
          <a:xfrm>
            <a:off x="1770749" y="1320650"/>
            <a:ext cx="1439399" cy="8106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DEV FRAMEWORKS</a:t>
            </a:r>
          </a:p>
          <a:p>
            <a:pPr marL="0" marR="0" lvl="0" indent="0" algn="l" rtl="0">
              <a:lnSpc>
                <a:spcPct val="100000"/>
              </a:lnSpc>
              <a:spcBef>
                <a:spcPts val="0"/>
              </a:spcBef>
              <a:spcAft>
                <a:spcPts val="0"/>
              </a:spcAft>
              <a:buClr>
                <a:schemeClr val="dk2"/>
              </a:buClr>
              <a:buSzPct val="25000"/>
              <a:buFont typeface="Arial"/>
              <a:buNone/>
            </a:pPr>
            <a:endParaRPr sz="1000" b="1" i="0" u="none" strike="noStrike" cap="none">
              <a:solidFill>
                <a:srgbClr val="008000"/>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r>
              <a:rPr lang="en" sz="1000" b="1" i="0" u="none" strike="noStrike" cap="none">
                <a:solidFill>
                  <a:srgbClr val="008000"/>
                </a:solidFill>
                <a:latin typeface="Arial"/>
                <a:ea typeface="Arial"/>
                <a:cs typeface="Arial"/>
                <a:sym typeface="Arial"/>
              </a:rPr>
              <a:t>Buildpacks</a:t>
            </a:r>
          </a:p>
        </p:txBody>
      </p:sp>
      <p:sp>
        <p:nvSpPr>
          <p:cNvPr id="143" name="Shape 143"/>
          <p:cNvSpPr txBox="1">
            <a:spLocks noGrp="1"/>
          </p:cNvSpPr>
          <p:nvPr>
            <p:ph type="subTitle" idx="1"/>
          </p:nvPr>
        </p:nvSpPr>
        <p:spPr>
          <a:xfrm>
            <a:off x="3270425" y="1310700"/>
            <a:ext cx="1439399" cy="8106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 sz="900" b="1" i="0" u="none" strike="noStrike" cap="none" dirty="0">
                <a:solidFill>
                  <a:schemeClr val="dk2"/>
                </a:solidFill>
                <a:latin typeface="Arial"/>
                <a:ea typeface="Arial"/>
                <a:cs typeface="Arial"/>
                <a:sym typeface="Arial"/>
              </a:rPr>
              <a:t>API MANAGEMENT</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dirty="0">
              <a:solidFill>
                <a:srgbClr val="008000"/>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lang="en" sz="800" b="1" i="0" u="none" strike="noStrike" cap="none" dirty="0">
              <a:solidFill>
                <a:srgbClr val="008000"/>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dirty="0">
              <a:solidFill>
                <a:schemeClr val="dk2"/>
              </a:solidFill>
              <a:latin typeface="Arial"/>
              <a:ea typeface="Arial"/>
              <a:cs typeface="Arial"/>
              <a:sym typeface="Arial"/>
            </a:endParaRPr>
          </a:p>
        </p:txBody>
      </p:sp>
      <p:sp>
        <p:nvSpPr>
          <p:cNvPr id="144" name="Shape 144"/>
          <p:cNvSpPr txBox="1">
            <a:spLocks noGrp="1"/>
          </p:cNvSpPr>
          <p:nvPr>
            <p:ph type="subTitle" idx="1"/>
          </p:nvPr>
        </p:nvSpPr>
        <p:spPr>
          <a:xfrm>
            <a:off x="4770100" y="394250"/>
            <a:ext cx="1228500" cy="1736999"/>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SECURITY &amp; COMPLIANCE</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r>
              <a:rPr lang="en" sz="1000" b="1" i="0" u="none" strike="noStrike" cap="none">
                <a:solidFill>
                  <a:srgbClr val="008000"/>
                </a:solidFill>
                <a:latin typeface="Arial"/>
                <a:ea typeface="Arial"/>
                <a:cs typeface="Arial"/>
                <a:sym typeface="Arial"/>
              </a:rPr>
              <a:t>SSO</a:t>
            </a:r>
          </a:p>
          <a:p>
            <a:pPr marL="0" marR="0" lvl="0" indent="0" algn="l" rtl="0">
              <a:lnSpc>
                <a:spcPct val="100000"/>
              </a:lnSpc>
              <a:spcBef>
                <a:spcPts val="0"/>
              </a:spcBef>
              <a:spcAft>
                <a:spcPts val="0"/>
              </a:spcAft>
              <a:buClr>
                <a:schemeClr val="dk2"/>
              </a:buClr>
              <a:buSzPct val="25000"/>
              <a:buFont typeface="Arial"/>
              <a:buNone/>
            </a:pPr>
            <a:endParaRPr sz="12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12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12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r>
              <a:rPr lang="en" sz="1000" b="1" i="0" u="none" strike="noStrike" cap="none">
                <a:solidFill>
                  <a:srgbClr val="008000"/>
                </a:solidFill>
                <a:latin typeface="Arial"/>
                <a:ea typeface="Arial"/>
                <a:cs typeface="Arial"/>
                <a:sym typeface="Arial"/>
              </a:rPr>
              <a:t>IPSEC</a:t>
            </a:r>
          </a:p>
        </p:txBody>
      </p:sp>
      <p:sp>
        <p:nvSpPr>
          <p:cNvPr id="145" name="Shape 145"/>
          <p:cNvSpPr txBox="1">
            <a:spLocks noGrp="1"/>
          </p:cNvSpPr>
          <p:nvPr>
            <p:ph type="subTitle" idx="1"/>
          </p:nvPr>
        </p:nvSpPr>
        <p:spPr>
          <a:xfrm>
            <a:off x="6007776" y="394400"/>
            <a:ext cx="1228500" cy="1736999"/>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900" b="1" i="0" u="none" strike="noStrike" cap="none" dirty="0">
                <a:solidFill>
                  <a:schemeClr val="dk2"/>
                </a:solidFill>
                <a:latin typeface="Arial"/>
                <a:ea typeface="Arial"/>
                <a:cs typeface="Arial"/>
                <a:sym typeface="Arial"/>
              </a:rPr>
              <a:t>METRICS &amp; DASHBOARDS</a:t>
            </a:r>
          </a:p>
          <a:p>
            <a:pPr marL="0" marR="0" lvl="0" indent="0" algn="l" rtl="0">
              <a:lnSpc>
                <a:spcPct val="100000"/>
              </a:lnSpc>
              <a:spcBef>
                <a:spcPts val="0"/>
              </a:spcBef>
              <a:spcAft>
                <a:spcPts val="0"/>
              </a:spcAft>
              <a:buClr>
                <a:schemeClr val="dk2"/>
              </a:buClr>
              <a:buSzPct val="25000"/>
              <a:buFont typeface="Arial"/>
              <a:buNone/>
            </a:pPr>
            <a:endParaRPr sz="900" b="1" i="0" u="none" strike="noStrike" cap="none" dirty="0">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dirty="0">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dirty="0">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dirty="0">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r>
              <a:rPr lang="en-US" sz="800" b="1" dirty="0" smtClean="0">
                <a:solidFill>
                  <a:srgbClr val="008000"/>
                </a:solidFill>
              </a:rPr>
              <a:t>PCF</a:t>
            </a:r>
            <a:r>
              <a:rPr lang="en" sz="800" b="1" i="0" u="none" strike="noStrike" cap="none" dirty="0" smtClean="0">
                <a:solidFill>
                  <a:srgbClr val="008000"/>
                </a:solidFill>
                <a:latin typeface="Arial"/>
                <a:ea typeface="Arial"/>
                <a:cs typeface="Arial"/>
                <a:sym typeface="Arial"/>
              </a:rPr>
              <a:t> </a:t>
            </a:r>
            <a:r>
              <a:rPr lang="en" sz="800" b="1" i="0" u="none" strike="noStrike" cap="none" dirty="0">
                <a:solidFill>
                  <a:srgbClr val="008000"/>
                </a:solidFill>
                <a:latin typeface="Arial"/>
                <a:ea typeface="Arial"/>
                <a:cs typeface="Arial"/>
                <a:sym typeface="Arial"/>
              </a:rPr>
              <a:t>Metrics</a:t>
            </a:r>
          </a:p>
        </p:txBody>
      </p:sp>
      <p:sp>
        <p:nvSpPr>
          <p:cNvPr id="146" name="Shape 146"/>
          <p:cNvSpPr txBox="1"/>
          <p:nvPr/>
        </p:nvSpPr>
        <p:spPr>
          <a:xfrm>
            <a:off x="3186150" y="4235276"/>
            <a:ext cx="4408499" cy="210600"/>
          </a:xfrm>
          <a:prstGeom prst="rect">
            <a:avLst/>
          </a:prstGeom>
          <a:noFill/>
          <a:ln>
            <a:noFill/>
          </a:ln>
        </p:spPr>
        <p:txBody>
          <a:bodyPr lIns="91425" tIns="91425" rIns="91425" bIns="91425" anchor="t" anchorCtr="0">
            <a:noAutofit/>
          </a:bodyPr>
          <a:lstStyle/>
          <a:p>
            <a:pPr defTabSz="914400">
              <a:buClr>
                <a:srgbClr val="008000"/>
              </a:buClr>
              <a:buSzPct val="25000"/>
              <a:buFont typeface="Arial"/>
              <a:buNone/>
            </a:pPr>
            <a:r>
              <a:rPr lang="en" sz="1000" b="1" kern="0">
                <a:solidFill>
                  <a:srgbClr val="008000"/>
                </a:solidFill>
                <a:latin typeface="Arial"/>
                <a:ea typeface="Arial"/>
                <a:cs typeface="Arial"/>
                <a:sym typeface="Arial"/>
              </a:rPr>
              <a:t>BOSH / Cloud Foundry</a:t>
            </a:r>
            <a:r>
              <a:rPr lang="en" sz="800" kern="0">
                <a:solidFill>
                  <a:srgbClr val="000000"/>
                </a:solidFill>
                <a:latin typeface="Arial"/>
                <a:ea typeface="Arial"/>
                <a:cs typeface="Arial"/>
                <a:sym typeface="Arial"/>
              </a:rPr>
              <a:t> </a:t>
            </a:r>
          </a:p>
        </p:txBody>
      </p:sp>
      <p:sp>
        <p:nvSpPr>
          <p:cNvPr id="147" name="Shape 147"/>
          <p:cNvSpPr txBox="1"/>
          <p:nvPr/>
        </p:nvSpPr>
        <p:spPr>
          <a:xfrm>
            <a:off x="1924041" y="3257500"/>
            <a:ext cx="2294099" cy="210600"/>
          </a:xfrm>
          <a:prstGeom prst="rect">
            <a:avLst/>
          </a:prstGeom>
          <a:noFill/>
          <a:ln>
            <a:noFill/>
          </a:ln>
        </p:spPr>
        <p:txBody>
          <a:bodyPr lIns="91425" tIns="91425" rIns="91425" bIns="91425" anchor="t" anchorCtr="0">
            <a:noAutofit/>
          </a:bodyPr>
          <a:lstStyle/>
          <a:p>
            <a:pPr defTabSz="914400">
              <a:buClr>
                <a:srgbClr val="008000"/>
              </a:buClr>
              <a:buSzPct val="25000"/>
              <a:buFont typeface="Arial"/>
              <a:buNone/>
            </a:pPr>
            <a:r>
              <a:rPr lang="en" sz="800" b="1" kern="0">
                <a:solidFill>
                  <a:srgbClr val="008000"/>
                </a:solidFill>
                <a:latin typeface="Arial"/>
                <a:ea typeface="Arial"/>
                <a:cs typeface="Arial"/>
                <a:sym typeface="Arial"/>
              </a:rPr>
              <a:t>        </a:t>
            </a:r>
            <a:r>
              <a:rPr lang="en" sz="1000" b="1" kern="0">
                <a:solidFill>
                  <a:srgbClr val="008000"/>
                </a:solidFill>
                <a:latin typeface="Arial"/>
                <a:ea typeface="Arial"/>
                <a:cs typeface="Arial"/>
                <a:sym typeface="Arial"/>
              </a:rPr>
              <a:t>Docker                         RunC </a:t>
            </a:r>
          </a:p>
        </p:txBody>
      </p:sp>
      <p:sp>
        <p:nvSpPr>
          <p:cNvPr id="148" name="Shape 148"/>
          <p:cNvSpPr txBox="1"/>
          <p:nvPr/>
        </p:nvSpPr>
        <p:spPr>
          <a:xfrm>
            <a:off x="4786600" y="3287348"/>
            <a:ext cx="2307651" cy="453675"/>
          </a:xfrm>
          <a:prstGeom prst="rect">
            <a:avLst/>
          </a:prstGeom>
          <a:noFill/>
          <a:ln>
            <a:noFill/>
          </a:ln>
        </p:spPr>
        <p:txBody>
          <a:bodyPr lIns="91425" tIns="91425" rIns="91425" bIns="91425" anchor="t" anchorCtr="0">
            <a:noAutofit/>
          </a:bodyPr>
          <a:lstStyle/>
          <a:p>
            <a:pPr defTabSz="914400">
              <a:buClr>
                <a:srgbClr val="000000"/>
              </a:buClr>
              <a:buFont typeface="Arial"/>
              <a:buNone/>
            </a:pPr>
            <a:endParaRPr sz="800" kern="0">
              <a:solidFill>
                <a:srgbClr val="000000"/>
              </a:solidFill>
              <a:latin typeface="Arial"/>
              <a:ea typeface="Arial"/>
              <a:cs typeface="Arial"/>
              <a:sym typeface="Arial"/>
            </a:endParaRPr>
          </a:p>
        </p:txBody>
      </p:sp>
      <p:sp>
        <p:nvSpPr>
          <p:cNvPr id="149" name="Shape 149"/>
          <p:cNvSpPr txBox="1"/>
          <p:nvPr/>
        </p:nvSpPr>
        <p:spPr>
          <a:xfrm>
            <a:off x="2208039" y="2433510"/>
            <a:ext cx="624300" cy="589113"/>
          </a:xfrm>
          <a:prstGeom prst="rect">
            <a:avLst/>
          </a:prstGeom>
          <a:noFill/>
          <a:ln>
            <a:noFill/>
          </a:ln>
        </p:spPr>
        <p:txBody>
          <a:bodyPr lIns="91425" tIns="91425" rIns="91425" bIns="91425" anchor="t" anchorCtr="0">
            <a:noAutofit/>
          </a:bodyPr>
          <a:lstStyle/>
          <a:p>
            <a:pPr defTabSz="914400">
              <a:buClr>
                <a:srgbClr val="008000"/>
              </a:buClr>
              <a:buSzPct val="25000"/>
              <a:buFont typeface="Arial"/>
              <a:buNone/>
            </a:pPr>
            <a:r>
              <a:rPr lang="en" sz="800" b="1" kern="0">
                <a:solidFill>
                  <a:srgbClr val="008000"/>
                </a:solidFill>
                <a:latin typeface="Arial"/>
                <a:ea typeface="Arial"/>
                <a:cs typeface="Arial"/>
                <a:sym typeface="Arial"/>
              </a:rPr>
              <a:t>Ruby</a:t>
            </a:r>
          </a:p>
          <a:p>
            <a:pPr defTabSz="914400">
              <a:buClr>
                <a:srgbClr val="008000"/>
              </a:buClr>
              <a:buSzPct val="25000"/>
              <a:buFont typeface="Arial"/>
              <a:buNone/>
            </a:pPr>
            <a:r>
              <a:rPr lang="en" sz="800" b="1" kern="0">
                <a:solidFill>
                  <a:srgbClr val="008000"/>
                </a:solidFill>
                <a:latin typeface="Arial"/>
                <a:ea typeface="Arial"/>
                <a:cs typeface="Arial"/>
                <a:sym typeface="Arial"/>
              </a:rPr>
              <a:t>Go</a:t>
            </a:r>
          </a:p>
          <a:p>
            <a:pPr defTabSz="914400">
              <a:buClr>
                <a:srgbClr val="008000"/>
              </a:buClr>
              <a:buSzPct val="25000"/>
              <a:buFont typeface="Arial"/>
              <a:buNone/>
            </a:pPr>
            <a:r>
              <a:rPr lang="en" sz="800" b="1" kern="0">
                <a:solidFill>
                  <a:srgbClr val="008000"/>
                </a:solidFill>
                <a:latin typeface="Arial"/>
                <a:ea typeface="Arial"/>
                <a:cs typeface="Arial"/>
                <a:sym typeface="Arial"/>
              </a:rPr>
              <a:t>*.JS</a:t>
            </a:r>
          </a:p>
        </p:txBody>
      </p:sp>
      <p:grpSp>
        <p:nvGrpSpPr>
          <p:cNvPr id="150" name="Shape 150"/>
          <p:cNvGrpSpPr/>
          <p:nvPr/>
        </p:nvGrpSpPr>
        <p:grpSpPr>
          <a:xfrm>
            <a:off x="37452" y="2156596"/>
            <a:ext cx="186455" cy="176646"/>
            <a:chOff x="8317600" y="1296225"/>
            <a:chExt cx="255000" cy="287699"/>
          </a:xfrm>
        </p:grpSpPr>
        <p:sp>
          <p:nvSpPr>
            <p:cNvPr id="151" name="Shape 151"/>
            <p:cNvSpPr/>
            <p:nvPr/>
          </p:nvSpPr>
          <p:spPr>
            <a:xfrm>
              <a:off x="8317600" y="1296225"/>
              <a:ext cx="255000" cy="287699"/>
            </a:xfrm>
            <a:prstGeom prst="rect">
              <a:avLst/>
            </a:prstGeom>
            <a:solidFill>
              <a:srgbClr val="FFFFFF"/>
            </a:solidFill>
            <a:ln w="9525" cap="flat" cmpd="sng">
              <a:solidFill>
                <a:srgbClr val="000000"/>
              </a:solidFill>
              <a:prstDash val="dot"/>
              <a:round/>
              <a:headEnd type="none" w="med" len="med"/>
              <a:tailEnd type="none" w="med" len="med"/>
            </a:ln>
          </p:spPr>
          <p:txBody>
            <a:bodyPr lIns="91425" tIns="91425" rIns="91425" bIns="91425" anchor="ctr" anchorCtr="0">
              <a:noAutofit/>
            </a:bodyPr>
            <a:lstStyle/>
            <a:p>
              <a:pPr defTabSz="914400">
                <a:buClr>
                  <a:srgbClr val="000000"/>
                </a:buClr>
                <a:buFont typeface="Arial"/>
                <a:buNone/>
              </a:pPr>
              <a:endParaRPr sz="1400" kern="0">
                <a:solidFill>
                  <a:srgbClr val="000000"/>
                </a:solidFill>
                <a:latin typeface="Arial"/>
                <a:ea typeface="Arial"/>
                <a:cs typeface="Arial"/>
                <a:sym typeface="Arial"/>
              </a:endParaRPr>
            </a:p>
          </p:txBody>
        </p:sp>
        <p:pic>
          <p:nvPicPr>
            <p:cNvPr id="152" name="Shape 152"/>
            <p:cNvPicPr preferRelativeResize="0"/>
            <p:nvPr/>
          </p:nvPicPr>
          <p:blipFill rotWithShape="1">
            <a:blip r:embed="rId3">
              <a:alphaModFix/>
            </a:blip>
            <a:srcRect/>
            <a:stretch/>
          </p:blipFill>
          <p:spPr>
            <a:xfrm>
              <a:off x="8333525" y="1316024"/>
              <a:ext cx="210600" cy="210580"/>
            </a:xfrm>
            <a:prstGeom prst="rect">
              <a:avLst/>
            </a:prstGeom>
            <a:noFill/>
            <a:ln w="9525" cap="flat" cmpd="sng">
              <a:solidFill>
                <a:srgbClr val="FFFFFF"/>
              </a:solidFill>
              <a:prstDash val="solid"/>
              <a:round/>
              <a:headEnd type="none" w="med" len="med"/>
              <a:tailEnd type="none" w="med" len="med"/>
            </a:ln>
          </p:spPr>
        </p:pic>
      </p:grpSp>
      <p:sp>
        <p:nvSpPr>
          <p:cNvPr id="153" name="Shape 153"/>
          <p:cNvSpPr txBox="1">
            <a:spLocks noGrp="1"/>
          </p:cNvSpPr>
          <p:nvPr>
            <p:ph type="subTitle" idx="1"/>
          </p:nvPr>
        </p:nvSpPr>
        <p:spPr>
          <a:xfrm>
            <a:off x="3259075" y="394400"/>
            <a:ext cx="1439399" cy="867299"/>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1"/>
              </a:buClr>
              <a:buSzPct val="25000"/>
              <a:buFont typeface="Arial"/>
              <a:buNone/>
            </a:pPr>
            <a:r>
              <a:rPr lang="en" sz="1000" b="1" i="0" u="none" strike="noStrike" cap="none">
                <a:solidFill>
                  <a:schemeClr val="dk1"/>
                </a:solidFill>
                <a:latin typeface="Arial"/>
                <a:ea typeface="Arial"/>
                <a:cs typeface="Arial"/>
                <a:sym typeface="Arial"/>
              </a:rPr>
              <a:t>CI / CD</a:t>
            </a:r>
          </a:p>
          <a:p>
            <a:pPr marL="0" marR="0" lvl="0" indent="0" algn="l" rtl="0">
              <a:lnSpc>
                <a:spcPct val="100000"/>
              </a:lnSpc>
              <a:spcBef>
                <a:spcPts val="0"/>
              </a:spcBef>
              <a:spcAft>
                <a:spcPts val="0"/>
              </a:spcAft>
              <a:buClr>
                <a:schemeClr val="dk2"/>
              </a:buClr>
              <a:buSzPct val="25000"/>
              <a:buFont typeface="Arial"/>
              <a:buNone/>
            </a:pPr>
            <a:endParaRPr sz="1200" b="1" i="0" u="none" strike="noStrike" cap="none">
              <a:solidFill>
                <a:schemeClr val="dk1"/>
              </a:solidFill>
              <a:latin typeface="Arial"/>
              <a:ea typeface="Arial"/>
              <a:cs typeface="Arial"/>
              <a:sym typeface="Arial"/>
            </a:endParaRPr>
          </a:p>
        </p:txBody>
      </p:sp>
      <p:sp>
        <p:nvSpPr>
          <p:cNvPr id="154" name="Shape 154"/>
          <p:cNvSpPr txBox="1"/>
          <p:nvPr/>
        </p:nvSpPr>
        <p:spPr>
          <a:xfrm>
            <a:off x="4031250" y="595412"/>
            <a:ext cx="624300" cy="210600"/>
          </a:xfrm>
          <a:prstGeom prst="rect">
            <a:avLst/>
          </a:prstGeom>
          <a:noFill/>
          <a:ln>
            <a:noFill/>
          </a:ln>
        </p:spPr>
        <p:txBody>
          <a:bodyPr lIns="91425" tIns="91425" rIns="91425" bIns="91425" anchor="t" anchorCtr="0">
            <a:noAutofit/>
          </a:bodyPr>
          <a:lstStyle/>
          <a:p>
            <a:pPr defTabSz="914400">
              <a:buClr>
                <a:srgbClr val="000000"/>
              </a:buClr>
              <a:buFont typeface="Arial"/>
              <a:buNone/>
            </a:pPr>
            <a:endParaRPr sz="800" kern="0">
              <a:solidFill>
                <a:srgbClr val="000000"/>
              </a:solidFill>
              <a:latin typeface="Arial"/>
              <a:ea typeface="Arial"/>
              <a:cs typeface="Arial"/>
              <a:sym typeface="Arial"/>
            </a:endParaRPr>
          </a:p>
          <a:p>
            <a:pPr defTabSz="914400">
              <a:buClr>
                <a:srgbClr val="000000"/>
              </a:buClr>
              <a:buFont typeface="Arial"/>
              <a:buNone/>
            </a:pPr>
            <a:endParaRPr sz="800" kern="0">
              <a:solidFill>
                <a:srgbClr val="000000"/>
              </a:solidFill>
              <a:latin typeface="Arial"/>
              <a:ea typeface="Arial"/>
              <a:cs typeface="Arial"/>
              <a:sym typeface="Arial"/>
            </a:endParaRPr>
          </a:p>
        </p:txBody>
      </p:sp>
      <p:sp>
        <p:nvSpPr>
          <p:cNvPr id="155" name="Shape 155"/>
          <p:cNvSpPr txBox="1">
            <a:spLocks noGrp="1"/>
          </p:cNvSpPr>
          <p:nvPr>
            <p:ph type="subTitle" idx="1"/>
          </p:nvPr>
        </p:nvSpPr>
        <p:spPr>
          <a:xfrm>
            <a:off x="161325" y="4119600"/>
            <a:ext cx="1559999" cy="958799"/>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NETWORKING</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156" name="Shape 156"/>
          <p:cNvSpPr txBox="1">
            <a:spLocks noGrp="1"/>
          </p:cNvSpPr>
          <p:nvPr>
            <p:ph type="subTitle" idx="1"/>
          </p:nvPr>
        </p:nvSpPr>
        <p:spPr>
          <a:xfrm>
            <a:off x="161325" y="3137500"/>
            <a:ext cx="1559999" cy="9171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900" b="1" i="0" u="none" strike="noStrike" cap="none">
                <a:solidFill>
                  <a:schemeClr val="dk2"/>
                </a:solidFill>
                <a:latin typeface="Arial"/>
                <a:ea typeface="Arial"/>
                <a:cs typeface="Arial"/>
                <a:sym typeface="Arial"/>
              </a:rPr>
              <a:t>MONITORING / LOGGING</a:t>
            </a:r>
          </a:p>
        </p:txBody>
      </p:sp>
      <p:sp>
        <p:nvSpPr>
          <p:cNvPr id="157" name="Shape 157"/>
          <p:cNvSpPr/>
          <p:nvPr/>
        </p:nvSpPr>
        <p:spPr>
          <a:xfrm>
            <a:off x="7359050" y="296275"/>
            <a:ext cx="235500" cy="4816799"/>
          </a:xfrm>
          <a:prstGeom prst="rightBrace">
            <a:avLst>
              <a:gd name="adj1" fmla="val 8333"/>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defTabSz="914400">
              <a:buClr>
                <a:srgbClr val="000000"/>
              </a:buClr>
              <a:buFont typeface="Arial"/>
              <a:buNone/>
            </a:pPr>
            <a:endParaRPr sz="1400" kern="0">
              <a:solidFill>
                <a:srgbClr val="000000"/>
              </a:solidFill>
              <a:latin typeface="Arial"/>
              <a:ea typeface="Arial"/>
              <a:cs typeface="Arial"/>
              <a:sym typeface="Arial"/>
            </a:endParaRPr>
          </a:p>
        </p:txBody>
      </p:sp>
      <p:pic>
        <p:nvPicPr>
          <p:cNvPr id="158" name="Shape 158" descr="icon_jfrog_cf@2x.png"/>
          <p:cNvPicPr preferRelativeResize="0"/>
          <p:nvPr/>
        </p:nvPicPr>
        <p:blipFill rotWithShape="1">
          <a:blip r:embed="rId4">
            <a:alphaModFix/>
          </a:blip>
          <a:srcRect/>
          <a:stretch/>
        </p:blipFill>
        <p:spPr>
          <a:xfrm>
            <a:off x="4234014" y="512166"/>
            <a:ext cx="421534" cy="421560"/>
          </a:xfrm>
          <a:prstGeom prst="rect">
            <a:avLst/>
          </a:prstGeom>
          <a:noFill/>
          <a:ln w="9525" cap="flat" cmpd="sng">
            <a:noFill/>
            <a:prstDash val="solid"/>
            <a:round/>
            <a:headEnd type="none" w="med" len="med"/>
            <a:tailEnd type="none" w="med" len="med"/>
          </a:ln>
        </p:spPr>
      </p:pic>
      <p:pic>
        <p:nvPicPr>
          <p:cNvPr id="159" name="Shape 159" descr="icon_jenkins_enterprise.png"/>
          <p:cNvPicPr preferRelativeResize="0"/>
          <p:nvPr/>
        </p:nvPicPr>
        <p:blipFill rotWithShape="1">
          <a:blip r:embed="rId5">
            <a:alphaModFix/>
          </a:blip>
          <a:srcRect/>
          <a:stretch/>
        </p:blipFill>
        <p:spPr>
          <a:xfrm>
            <a:off x="3272575" y="512166"/>
            <a:ext cx="460541" cy="421560"/>
          </a:xfrm>
          <a:prstGeom prst="rect">
            <a:avLst/>
          </a:prstGeom>
          <a:noFill/>
          <a:ln w="9525" cap="flat" cmpd="sng">
            <a:noFill/>
            <a:prstDash val="solid"/>
            <a:round/>
            <a:headEnd type="none" w="med" len="med"/>
            <a:tailEnd type="none" w="med" len="med"/>
          </a:ln>
        </p:spPr>
      </p:pic>
      <p:pic>
        <p:nvPicPr>
          <p:cNvPr id="160" name="Shape 160" descr="icon_gitlab_cf@2x.png"/>
          <p:cNvPicPr preferRelativeResize="0"/>
          <p:nvPr/>
        </p:nvPicPr>
        <p:blipFill rotWithShape="1">
          <a:blip r:embed="rId6">
            <a:alphaModFix/>
          </a:blip>
          <a:srcRect/>
          <a:stretch/>
        </p:blipFill>
        <p:spPr>
          <a:xfrm>
            <a:off x="2520189" y="722945"/>
            <a:ext cx="606810" cy="482106"/>
          </a:xfrm>
          <a:prstGeom prst="rect">
            <a:avLst/>
          </a:prstGeom>
          <a:noFill/>
          <a:ln w="9525" cap="flat" cmpd="sng">
            <a:noFill/>
            <a:prstDash val="solid"/>
            <a:round/>
            <a:headEnd type="none" w="med" len="med"/>
            <a:tailEnd type="none" w="med" len="med"/>
          </a:ln>
        </p:spPr>
      </p:pic>
      <p:pic>
        <p:nvPicPr>
          <p:cNvPr id="161" name="Shape 161" descr="icon_single_signon_cf@2x.png"/>
          <p:cNvPicPr preferRelativeResize="0"/>
          <p:nvPr/>
        </p:nvPicPr>
        <p:blipFill rotWithShape="1">
          <a:blip r:embed="rId7">
            <a:alphaModFix/>
          </a:blip>
          <a:srcRect/>
          <a:stretch/>
        </p:blipFill>
        <p:spPr>
          <a:xfrm>
            <a:off x="5344126" y="806012"/>
            <a:ext cx="531896" cy="514653"/>
          </a:xfrm>
          <a:prstGeom prst="rect">
            <a:avLst/>
          </a:prstGeom>
          <a:noFill/>
          <a:ln>
            <a:noFill/>
          </a:ln>
        </p:spPr>
      </p:pic>
      <p:pic>
        <p:nvPicPr>
          <p:cNvPr id="162" name="Shape 162" descr="default_product_logo@2x-a3dd9ac57373d57a41532c366896def4.png"/>
          <p:cNvPicPr preferRelativeResize="0"/>
          <p:nvPr/>
        </p:nvPicPr>
        <p:blipFill rotWithShape="1">
          <a:blip r:embed="rId8">
            <a:alphaModFix/>
          </a:blip>
          <a:srcRect/>
          <a:stretch/>
        </p:blipFill>
        <p:spPr>
          <a:xfrm>
            <a:off x="5344125" y="1448683"/>
            <a:ext cx="531896" cy="494205"/>
          </a:xfrm>
          <a:prstGeom prst="rect">
            <a:avLst/>
          </a:prstGeom>
          <a:noFill/>
          <a:ln>
            <a:noFill/>
          </a:ln>
        </p:spPr>
      </p:pic>
      <p:pic>
        <p:nvPicPr>
          <p:cNvPr id="164" name="Shape 164" descr="icon_opsmetrics_cf@2x.png"/>
          <p:cNvPicPr preferRelativeResize="0"/>
          <p:nvPr/>
        </p:nvPicPr>
        <p:blipFill rotWithShape="1">
          <a:blip r:embed="rId9">
            <a:alphaModFix/>
          </a:blip>
          <a:srcRect/>
          <a:stretch/>
        </p:blipFill>
        <p:spPr>
          <a:xfrm>
            <a:off x="6735978" y="1101697"/>
            <a:ext cx="456212" cy="456212"/>
          </a:xfrm>
          <a:prstGeom prst="rect">
            <a:avLst/>
          </a:prstGeom>
          <a:noFill/>
          <a:ln>
            <a:noFill/>
          </a:ln>
        </p:spPr>
      </p:pic>
      <p:pic>
        <p:nvPicPr>
          <p:cNvPr id="165" name="Shape 165" descr="icon_gemfire_cf@2x.png"/>
          <p:cNvPicPr preferRelativeResize="0"/>
          <p:nvPr/>
        </p:nvPicPr>
        <p:blipFill rotWithShape="1">
          <a:blip r:embed="rId10">
            <a:alphaModFix/>
          </a:blip>
          <a:srcRect/>
          <a:stretch/>
        </p:blipFill>
        <p:spPr>
          <a:xfrm>
            <a:off x="1074717" y="783493"/>
            <a:ext cx="435613" cy="435613"/>
          </a:xfrm>
          <a:prstGeom prst="rect">
            <a:avLst/>
          </a:prstGeom>
          <a:noFill/>
          <a:ln>
            <a:noFill/>
          </a:ln>
        </p:spPr>
      </p:pic>
      <p:pic>
        <p:nvPicPr>
          <p:cNvPr id="166" name="Shape 166" descr="icon_mysql_cf@2x.png"/>
          <p:cNvPicPr preferRelativeResize="0"/>
          <p:nvPr/>
        </p:nvPicPr>
        <p:blipFill rotWithShape="1">
          <a:blip r:embed="rId11">
            <a:alphaModFix/>
          </a:blip>
          <a:srcRect/>
          <a:stretch/>
        </p:blipFill>
        <p:spPr>
          <a:xfrm>
            <a:off x="204093" y="783658"/>
            <a:ext cx="489757" cy="470238"/>
          </a:xfrm>
          <a:prstGeom prst="rect">
            <a:avLst/>
          </a:prstGeom>
          <a:noFill/>
          <a:ln>
            <a:noFill/>
          </a:ln>
        </p:spPr>
      </p:pic>
      <p:pic>
        <p:nvPicPr>
          <p:cNvPr id="167" name="Shape 167" descr="icon_redis_cf@2x.png"/>
          <p:cNvPicPr preferRelativeResize="0"/>
          <p:nvPr/>
        </p:nvPicPr>
        <p:blipFill rotWithShape="1">
          <a:blip r:embed="rId12">
            <a:alphaModFix/>
          </a:blip>
          <a:srcRect/>
          <a:stretch/>
        </p:blipFill>
        <p:spPr>
          <a:xfrm>
            <a:off x="223906" y="1527832"/>
            <a:ext cx="469945" cy="419816"/>
          </a:xfrm>
          <a:prstGeom prst="rect">
            <a:avLst/>
          </a:prstGeom>
          <a:noFill/>
          <a:ln>
            <a:noFill/>
          </a:ln>
        </p:spPr>
      </p:pic>
      <p:pic>
        <p:nvPicPr>
          <p:cNvPr id="168" name="Shape 168" descr="icon_pivotalhd_cf@2x.png"/>
          <p:cNvPicPr preferRelativeResize="0"/>
          <p:nvPr/>
        </p:nvPicPr>
        <p:blipFill rotWithShape="1">
          <a:blip r:embed="rId13">
            <a:alphaModFix/>
          </a:blip>
          <a:srcRect/>
          <a:stretch/>
        </p:blipFill>
        <p:spPr>
          <a:xfrm>
            <a:off x="1074717" y="1536458"/>
            <a:ext cx="435613" cy="413699"/>
          </a:xfrm>
          <a:prstGeom prst="rect">
            <a:avLst/>
          </a:prstGeom>
          <a:noFill/>
          <a:ln>
            <a:noFill/>
          </a:ln>
        </p:spPr>
      </p:pic>
      <p:pic>
        <p:nvPicPr>
          <p:cNvPr id="169" name="Shape 169" descr="icon_springxd_cf@2x.png"/>
          <p:cNvPicPr preferRelativeResize="0"/>
          <p:nvPr/>
        </p:nvPicPr>
        <p:blipFill rotWithShape="1">
          <a:blip r:embed="rId14">
            <a:alphaModFix/>
          </a:blip>
          <a:srcRect/>
          <a:stretch/>
        </p:blipFill>
        <p:spPr>
          <a:xfrm>
            <a:off x="1174958" y="2531765"/>
            <a:ext cx="451423" cy="417416"/>
          </a:xfrm>
          <a:prstGeom prst="rect">
            <a:avLst/>
          </a:prstGeom>
          <a:noFill/>
          <a:ln w="9525" cap="flat" cmpd="sng">
            <a:solidFill>
              <a:srgbClr val="33928A"/>
            </a:solidFill>
            <a:prstDash val="solid"/>
            <a:round/>
            <a:headEnd type="none" w="med" len="med"/>
            <a:tailEnd type="none" w="med" len="med"/>
          </a:ln>
        </p:spPr>
      </p:pic>
      <p:pic>
        <p:nvPicPr>
          <p:cNvPr id="170" name="Shape 170" descr="icon_spring_cloud_services_cf@2x.png"/>
          <p:cNvPicPr preferRelativeResize="0"/>
          <p:nvPr/>
        </p:nvPicPr>
        <p:blipFill rotWithShape="1">
          <a:blip r:embed="rId15">
            <a:alphaModFix/>
          </a:blip>
          <a:srcRect/>
          <a:stretch/>
        </p:blipFill>
        <p:spPr>
          <a:xfrm>
            <a:off x="4218142" y="2639930"/>
            <a:ext cx="345710" cy="345710"/>
          </a:xfrm>
          <a:prstGeom prst="rect">
            <a:avLst/>
          </a:prstGeom>
          <a:noFill/>
          <a:ln w="9525" cap="flat" cmpd="sng">
            <a:noFill/>
            <a:prstDash val="solid"/>
            <a:round/>
            <a:headEnd type="none" w="med" len="med"/>
            <a:tailEnd type="none" w="med" len="med"/>
          </a:ln>
        </p:spPr>
      </p:pic>
      <p:pic>
        <p:nvPicPr>
          <p:cNvPr id="171" name="Shape 171" descr="icon_apigee@2x.png"/>
          <p:cNvPicPr preferRelativeResize="0"/>
          <p:nvPr/>
        </p:nvPicPr>
        <p:blipFill rotWithShape="1">
          <a:blip r:embed="rId16">
            <a:alphaModFix/>
          </a:blip>
          <a:srcRect/>
          <a:stretch/>
        </p:blipFill>
        <p:spPr>
          <a:xfrm>
            <a:off x="4026792" y="1615453"/>
            <a:ext cx="466012" cy="466012"/>
          </a:xfrm>
          <a:prstGeom prst="rect">
            <a:avLst/>
          </a:prstGeom>
          <a:noFill/>
          <a:ln>
            <a:noFill/>
          </a:ln>
        </p:spPr>
      </p:pic>
      <p:pic>
        <p:nvPicPr>
          <p:cNvPr id="172" name="Shape 172" descr="icon_rabbitmq_cf@2x.png"/>
          <p:cNvPicPr preferRelativeResize="0"/>
          <p:nvPr/>
        </p:nvPicPr>
        <p:blipFill rotWithShape="1">
          <a:blip r:embed="rId17">
            <a:alphaModFix/>
          </a:blip>
          <a:srcRect/>
          <a:stretch/>
        </p:blipFill>
        <p:spPr>
          <a:xfrm>
            <a:off x="6709435" y="3171334"/>
            <a:ext cx="384815" cy="384815"/>
          </a:xfrm>
          <a:prstGeom prst="rect">
            <a:avLst/>
          </a:prstGeom>
          <a:noFill/>
          <a:ln w="9525" cap="flat" cmpd="sng">
            <a:noFill/>
            <a:prstDash val="solid"/>
            <a:round/>
            <a:headEnd type="none" w="med" len="med"/>
            <a:tailEnd type="none" w="med" len="med"/>
          </a:ln>
        </p:spPr>
      </p:pic>
      <p:pic>
        <p:nvPicPr>
          <p:cNvPr id="173" name="Shape 173" descr="Icon_appdynamics_cf.png"/>
          <p:cNvPicPr preferRelativeResize="0"/>
          <p:nvPr/>
        </p:nvPicPr>
        <p:blipFill rotWithShape="1">
          <a:blip r:embed="rId18">
            <a:alphaModFix/>
          </a:blip>
          <a:srcRect/>
          <a:stretch/>
        </p:blipFill>
        <p:spPr>
          <a:xfrm>
            <a:off x="371171" y="3374896"/>
            <a:ext cx="336530" cy="306595"/>
          </a:xfrm>
          <a:prstGeom prst="rect">
            <a:avLst/>
          </a:prstGeom>
          <a:noFill/>
          <a:ln w="9525" cap="flat" cmpd="sng">
            <a:noFill/>
            <a:prstDash val="solid"/>
            <a:round/>
            <a:headEnd type="none" w="med" len="med"/>
            <a:tailEnd type="none" w="med" len="med"/>
          </a:ln>
        </p:spPr>
      </p:pic>
      <p:pic>
        <p:nvPicPr>
          <p:cNvPr id="174" name="Shape 174" descr="icon_newrelic_cf@2x.png"/>
          <p:cNvPicPr preferRelativeResize="0"/>
          <p:nvPr/>
        </p:nvPicPr>
        <p:blipFill rotWithShape="1">
          <a:blip r:embed="rId19">
            <a:alphaModFix/>
          </a:blip>
          <a:srcRect/>
          <a:stretch/>
        </p:blipFill>
        <p:spPr>
          <a:xfrm>
            <a:off x="1057555" y="3333110"/>
            <a:ext cx="310043" cy="325160"/>
          </a:xfrm>
          <a:prstGeom prst="rect">
            <a:avLst/>
          </a:prstGeom>
          <a:noFill/>
          <a:ln w="9525" cap="flat" cmpd="sng">
            <a:noFill/>
            <a:prstDash val="solid"/>
            <a:round/>
            <a:headEnd type="none" w="med" len="med"/>
            <a:tailEnd type="none" w="med" len="med"/>
          </a:ln>
        </p:spPr>
      </p:pic>
      <p:pic>
        <p:nvPicPr>
          <p:cNvPr id="175" name="Shape 175" descr="icon-dynatrace.png"/>
          <p:cNvPicPr preferRelativeResize="0"/>
          <p:nvPr/>
        </p:nvPicPr>
        <p:blipFill rotWithShape="1">
          <a:blip r:embed="rId20">
            <a:alphaModFix/>
          </a:blip>
          <a:srcRect/>
          <a:stretch/>
        </p:blipFill>
        <p:spPr>
          <a:xfrm>
            <a:off x="371171" y="3676673"/>
            <a:ext cx="336530" cy="328974"/>
          </a:xfrm>
          <a:prstGeom prst="rect">
            <a:avLst/>
          </a:prstGeom>
          <a:noFill/>
          <a:ln w="9525" cap="flat" cmpd="sng">
            <a:noFill/>
            <a:prstDash val="solid"/>
            <a:round/>
            <a:headEnd type="none" w="med" len="med"/>
            <a:tailEnd type="none" w="med" len="med"/>
          </a:ln>
        </p:spPr>
      </p:pic>
      <p:pic>
        <p:nvPicPr>
          <p:cNvPr id="176" name="Shape 176"/>
          <p:cNvPicPr preferRelativeResize="0"/>
          <p:nvPr/>
        </p:nvPicPr>
        <p:blipFill rotWithShape="1">
          <a:blip r:embed="rId21">
            <a:alphaModFix/>
          </a:blip>
          <a:srcRect b="31914"/>
          <a:stretch/>
        </p:blipFill>
        <p:spPr>
          <a:xfrm>
            <a:off x="2832339" y="3219806"/>
            <a:ext cx="613341" cy="284687"/>
          </a:xfrm>
          <a:prstGeom prst="rect">
            <a:avLst/>
          </a:prstGeom>
          <a:noFill/>
          <a:ln w="9525" cap="flat" cmpd="sng">
            <a:noFill/>
            <a:prstDash val="solid"/>
            <a:round/>
            <a:headEnd type="none" w="med" len="med"/>
            <a:tailEnd type="none" w="med" len="med"/>
          </a:ln>
          <a:effectLst>
            <a:outerShdw blurRad="50799" dist="38100" dir="2700000" sx="97000" sy="97000" algn="tl" rotWithShape="0">
              <a:srgbClr val="000000">
                <a:alpha val="70980"/>
              </a:srgbClr>
            </a:outerShdw>
          </a:effectLst>
        </p:spPr>
      </p:pic>
      <p:pic>
        <p:nvPicPr>
          <p:cNvPr id="179" name="Shape 179"/>
          <p:cNvPicPr preferRelativeResize="0"/>
          <p:nvPr/>
        </p:nvPicPr>
        <p:blipFill rotWithShape="1">
          <a:blip r:embed="rId22">
            <a:alphaModFix/>
          </a:blip>
          <a:srcRect/>
          <a:stretch/>
        </p:blipFill>
        <p:spPr>
          <a:xfrm>
            <a:off x="2072310" y="4805524"/>
            <a:ext cx="447878" cy="125443"/>
          </a:xfrm>
          <a:prstGeom prst="rect">
            <a:avLst/>
          </a:prstGeom>
          <a:noFill/>
          <a:ln>
            <a:noFill/>
          </a:ln>
        </p:spPr>
      </p:pic>
      <p:pic>
        <p:nvPicPr>
          <p:cNvPr id="182" name="Shape 182" descr="openstack_logo.jpg"/>
          <p:cNvPicPr preferRelativeResize="0"/>
          <p:nvPr/>
        </p:nvPicPr>
        <p:blipFill rotWithShape="1">
          <a:blip r:embed="rId23">
            <a:alphaModFix/>
          </a:blip>
          <a:srcRect l="4286"/>
          <a:stretch/>
        </p:blipFill>
        <p:spPr>
          <a:xfrm>
            <a:off x="4053890" y="4764571"/>
            <a:ext cx="464770" cy="179635"/>
          </a:xfrm>
          <a:prstGeom prst="rect">
            <a:avLst/>
          </a:prstGeom>
          <a:noFill/>
          <a:ln>
            <a:noFill/>
          </a:ln>
        </p:spPr>
      </p:pic>
      <p:pic>
        <p:nvPicPr>
          <p:cNvPr id="185" name="Shape 185" descr="https://encrypted-tbn0.gstatic.com/images?q=tbn:ANd9GcRgWtweeNVNot_dJ1JZ4fATg5X0qxTniN17Zry9UylCHUwXFy8KJQ"/>
          <p:cNvPicPr preferRelativeResize="0"/>
          <p:nvPr/>
        </p:nvPicPr>
        <p:blipFill rotWithShape="1">
          <a:blip r:embed="rId24">
            <a:alphaModFix/>
          </a:blip>
          <a:srcRect/>
          <a:stretch/>
        </p:blipFill>
        <p:spPr>
          <a:xfrm>
            <a:off x="4988747" y="4768776"/>
            <a:ext cx="409032" cy="174356"/>
          </a:xfrm>
          <a:prstGeom prst="rect">
            <a:avLst/>
          </a:prstGeom>
          <a:noFill/>
          <a:ln>
            <a:noFill/>
          </a:ln>
        </p:spPr>
      </p:pic>
      <p:grpSp>
        <p:nvGrpSpPr>
          <p:cNvPr id="186" name="Shape 186"/>
          <p:cNvGrpSpPr/>
          <p:nvPr/>
        </p:nvGrpSpPr>
        <p:grpSpPr>
          <a:xfrm>
            <a:off x="6619595" y="4724403"/>
            <a:ext cx="624361" cy="258723"/>
            <a:chOff x="3650837" y="4531964"/>
            <a:chExt cx="925074" cy="327844"/>
          </a:xfrm>
        </p:grpSpPr>
        <p:pic>
          <p:nvPicPr>
            <p:cNvPr id="188" name="Shape 188"/>
            <p:cNvPicPr preferRelativeResize="0"/>
            <p:nvPr/>
          </p:nvPicPr>
          <p:blipFill rotWithShape="1">
            <a:blip r:embed="rId25">
              <a:alphaModFix/>
            </a:blip>
            <a:srcRect/>
            <a:stretch/>
          </p:blipFill>
          <p:spPr>
            <a:xfrm>
              <a:off x="3650837" y="4531964"/>
              <a:ext cx="327844" cy="327844"/>
            </a:xfrm>
            <a:prstGeom prst="rect">
              <a:avLst/>
            </a:prstGeom>
            <a:noFill/>
            <a:ln>
              <a:noFill/>
            </a:ln>
          </p:spPr>
        </p:pic>
        <p:sp>
          <p:nvSpPr>
            <p:cNvPr id="189" name="Shape 189"/>
            <p:cNvSpPr txBox="1"/>
            <p:nvPr/>
          </p:nvSpPr>
          <p:spPr>
            <a:xfrm>
              <a:off x="3805955" y="4531964"/>
              <a:ext cx="769956" cy="312001"/>
            </a:xfrm>
            <a:prstGeom prst="rect">
              <a:avLst/>
            </a:prstGeom>
            <a:noFill/>
            <a:ln>
              <a:noFill/>
            </a:ln>
          </p:spPr>
          <p:txBody>
            <a:bodyPr lIns="91425" tIns="45700" rIns="91425" bIns="45700" anchor="t" anchorCtr="0">
              <a:noAutofit/>
            </a:bodyPr>
            <a:lstStyle/>
            <a:p>
              <a:pPr algn="ctr" defTabSz="914400">
                <a:buClr>
                  <a:srgbClr val="000000"/>
                </a:buClr>
                <a:buSzPct val="25000"/>
                <a:buFont typeface="Arial"/>
                <a:buNone/>
              </a:pPr>
              <a:r>
                <a:rPr lang="en" sz="1000" kern="0">
                  <a:solidFill>
                    <a:srgbClr val="000000"/>
                  </a:solidFill>
                  <a:latin typeface="Arial"/>
                  <a:ea typeface="Arial"/>
                  <a:cs typeface="Arial"/>
                  <a:sym typeface="Arial"/>
                </a:rPr>
                <a:t>Azure</a:t>
              </a:r>
            </a:p>
          </p:txBody>
        </p:sp>
      </p:grpSp>
      <p:pic>
        <p:nvPicPr>
          <p:cNvPr id="190" name="Shape 190" descr="icon_elasticruntime@2x.png"/>
          <p:cNvPicPr preferRelativeResize="0"/>
          <p:nvPr/>
        </p:nvPicPr>
        <p:blipFill rotWithShape="1">
          <a:blip r:embed="rId26">
            <a:alphaModFix/>
          </a:blip>
          <a:srcRect/>
          <a:stretch/>
        </p:blipFill>
        <p:spPr>
          <a:xfrm>
            <a:off x="4458292" y="3637632"/>
            <a:ext cx="394516" cy="394516"/>
          </a:xfrm>
          <a:prstGeom prst="rect">
            <a:avLst/>
          </a:prstGeom>
          <a:noFill/>
          <a:ln w="9525" cap="flat" cmpd="sng">
            <a:noFill/>
            <a:prstDash val="solid"/>
            <a:round/>
            <a:headEnd type="none" w="med" len="med"/>
            <a:tailEnd type="none" w="med" len="med"/>
          </a:ln>
        </p:spPr>
      </p:pic>
      <p:pic>
        <p:nvPicPr>
          <p:cNvPr id="191" name="Shape 191" descr="runc.png"/>
          <p:cNvPicPr preferRelativeResize="0"/>
          <p:nvPr/>
        </p:nvPicPr>
        <p:blipFill rotWithShape="1">
          <a:blip r:embed="rId27">
            <a:alphaModFix/>
          </a:blip>
          <a:srcRect/>
          <a:stretch/>
        </p:blipFill>
        <p:spPr>
          <a:xfrm>
            <a:off x="3998748" y="3219805"/>
            <a:ext cx="519912" cy="284687"/>
          </a:xfrm>
          <a:prstGeom prst="rect">
            <a:avLst/>
          </a:prstGeom>
          <a:noFill/>
          <a:ln w="9525" cap="flat" cmpd="sng">
            <a:noFill/>
            <a:prstDash val="solid"/>
            <a:round/>
            <a:headEnd type="none" w="med" len="med"/>
            <a:tailEnd type="none" w="med" len="med"/>
          </a:ln>
        </p:spPr>
      </p:pic>
      <p:pic>
        <p:nvPicPr>
          <p:cNvPr id="192" name="Shape 192" descr="icon_spring_cloud_services_cf@2x.png"/>
          <p:cNvPicPr preferRelativeResize="0"/>
          <p:nvPr/>
        </p:nvPicPr>
        <p:blipFill rotWithShape="1">
          <a:blip r:embed="rId15">
            <a:alphaModFix/>
          </a:blip>
          <a:srcRect/>
          <a:stretch/>
        </p:blipFill>
        <p:spPr>
          <a:xfrm>
            <a:off x="5445116" y="2639930"/>
            <a:ext cx="345710" cy="345710"/>
          </a:xfrm>
          <a:prstGeom prst="rect">
            <a:avLst/>
          </a:prstGeom>
          <a:noFill/>
          <a:ln>
            <a:noFill/>
          </a:ln>
        </p:spPr>
      </p:pic>
      <p:pic>
        <p:nvPicPr>
          <p:cNvPr id="193" name="Shape 193" descr="icon_spring_cloud_services_cf@2x.png"/>
          <p:cNvPicPr preferRelativeResize="0"/>
          <p:nvPr/>
        </p:nvPicPr>
        <p:blipFill rotWithShape="1">
          <a:blip r:embed="rId15">
            <a:alphaModFix/>
          </a:blip>
          <a:srcRect/>
          <a:stretch/>
        </p:blipFill>
        <p:spPr>
          <a:xfrm>
            <a:off x="6921396" y="2637974"/>
            <a:ext cx="345710" cy="345710"/>
          </a:xfrm>
          <a:prstGeom prst="rect">
            <a:avLst/>
          </a:prstGeom>
          <a:noFill/>
          <a:ln>
            <a:noFill/>
          </a:ln>
        </p:spPr>
      </p:pic>
      <p:pic>
        <p:nvPicPr>
          <p:cNvPr id="194" name="Shape 194" descr="haproxy-load-balancer.png"/>
          <p:cNvPicPr preferRelativeResize="0"/>
          <p:nvPr/>
        </p:nvPicPr>
        <p:blipFill rotWithShape="1">
          <a:blip r:embed="rId28">
            <a:alphaModFix/>
          </a:blip>
          <a:srcRect/>
          <a:stretch/>
        </p:blipFill>
        <p:spPr>
          <a:xfrm>
            <a:off x="223907" y="4402576"/>
            <a:ext cx="577620" cy="433216"/>
          </a:xfrm>
          <a:prstGeom prst="rect">
            <a:avLst/>
          </a:prstGeom>
          <a:noFill/>
          <a:ln w="9525" cap="flat" cmpd="sng">
            <a:noFill/>
            <a:prstDash val="solid"/>
            <a:round/>
            <a:headEnd type="none" w="med" len="med"/>
            <a:tailEnd type="none" w="med" len="med"/>
          </a:ln>
        </p:spPr>
      </p:pic>
      <p:pic>
        <p:nvPicPr>
          <p:cNvPr id="195" name="Shape 195" descr="icon_apigateway_cf@2x.png"/>
          <p:cNvPicPr preferRelativeResize="0"/>
          <p:nvPr/>
        </p:nvPicPr>
        <p:blipFill rotWithShape="1">
          <a:blip r:embed="rId29">
            <a:alphaModFix/>
          </a:blip>
          <a:srcRect/>
          <a:stretch/>
        </p:blipFill>
        <p:spPr>
          <a:xfrm>
            <a:off x="1051201" y="4402578"/>
            <a:ext cx="488148" cy="433216"/>
          </a:xfrm>
          <a:prstGeom prst="rect">
            <a:avLst/>
          </a:prstGeom>
          <a:noFill/>
          <a:ln w="9525" cap="flat" cmpd="sng">
            <a:noFill/>
            <a:prstDash val="solid"/>
            <a:round/>
            <a:headEnd type="none" w="med" len="med"/>
            <a:tailEnd type="none" w="med" len="med"/>
          </a:ln>
        </p:spPr>
      </p:pic>
      <p:pic>
        <p:nvPicPr>
          <p:cNvPr id="196" name="Shape 196" descr="Bosh-logo.png"/>
          <p:cNvPicPr preferRelativeResize="0"/>
          <p:nvPr/>
        </p:nvPicPr>
        <p:blipFill rotWithShape="1">
          <a:blip r:embed="rId30">
            <a:alphaModFix/>
          </a:blip>
          <a:srcRect/>
          <a:stretch/>
        </p:blipFill>
        <p:spPr>
          <a:xfrm>
            <a:off x="5007739" y="4154923"/>
            <a:ext cx="501927" cy="377467"/>
          </a:xfrm>
          <a:prstGeom prst="rect">
            <a:avLst/>
          </a:prstGeom>
          <a:noFill/>
          <a:ln w="9525" cap="flat" cmpd="sng">
            <a:noFill/>
            <a:prstDash val="solid"/>
            <a:round/>
            <a:headEnd type="none" w="med" len="med"/>
            <a:tailEnd type="none" w="med" len="med"/>
          </a:ln>
        </p:spPr>
      </p:pic>
      <p:pic>
        <p:nvPicPr>
          <p:cNvPr id="197" name="Shape 197" descr="icon_buildpacks@2x.png"/>
          <p:cNvPicPr preferRelativeResize="0"/>
          <p:nvPr/>
        </p:nvPicPr>
        <p:blipFill rotWithShape="1">
          <a:blip r:embed="rId31">
            <a:alphaModFix/>
          </a:blip>
          <a:srcRect/>
          <a:stretch/>
        </p:blipFill>
        <p:spPr>
          <a:xfrm>
            <a:off x="2650402" y="2531765"/>
            <a:ext cx="476596" cy="476596"/>
          </a:xfrm>
          <a:prstGeom prst="rect">
            <a:avLst/>
          </a:prstGeom>
          <a:noFill/>
          <a:ln w="9525" cap="flat" cmpd="sng">
            <a:noFill/>
            <a:prstDash val="solid"/>
            <a:round/>
            <a:headEnd type="none" w="med" len="med"/>
            <a:tailEnd type="none" w="med" len="med"/>
          </a:ln>
        </p:spPr>
      </p:pic>
      <p:sp>
        <p:nvSpPr>
          <p:cNvPr id="198" name="Shape 198"/>
          <p:cNvSpPr txBox="1"/>
          <p:nvPr/>
        </p:nvSpPr>
        <p:spPr>
          <a:xfrm>
            <a:off x="171861" y="1265592"/>
            <a:ext cx="1465149" cy="246220"/>
          </a:xfrm>
          <a:prstGeom prst="rect">
            <a:avLst/>
          </a:prstGeom>
          <a:noFill/>
          <a:ln>
            <a:noFill/>
          </a:ln>
        </p:spPr>
        <p:txBody>
          <a:bodyPr lIns="91425" tIns="45700" rIns="91425" bIns="45700" anchor="t" anchorCtr="0">
            <a:noAutofit/>
          </a:bodyPr>
          <a:lstStyle/>
          <a:p>
            <a:pPr defTabSz="914400">
              <a:buClr>
                <a:srgbClr val="008000"/>
              </a:buClr>
              <a:buSzPct val="25000"/>
              <a:buFont typeface="Arial"/>
              <a:buNone/>
            </a:pPr>
            <a:r>
              <a:rPr lang="en" sz="1000" b="1" kern="0">
                <a:solidFill>
                  <a:srgbClr val="008000"/>
                </a:solidFill>
                <a:latin typeface="Arial"/>
                <a:ea typeface="Arial"/>
                <a:cs typeface="Arial"/>
                <a:sym typeface="Arial"/>
              </a:rPr>
              <a:t>MySQL</a:t>
            </a:r>
            <a:r>
              <a:rPr lang="en" sz="1000" kern="0">
                <a:solidFill>
                  <a:srgbClr val="008000"/>
                </a:solidFill>
                <a:latin typeface="Arial"/>
                <a:ea typeface="Arial"/>
                <a:cs typeface="Arial"/>
                <a:sym typeface="Arial"/>
              </a:rPr>
              <a:t>          </a:t>
            </a:r>
            <a:r>
              <a:rPr lang="en" sz="1000" b="1" kern="0">
                <a:solidFill>
                  <a:srgbClr val="008000"/>
                </a:solidFill>
                <a:latin typeface="Arial"/>
                <a:ea typeface="Arial"/>
                <a:cs typeface="Arial"/>
                <a:sym typeface="Arial"/>
              </a:rPr>
              <a:t>Gemfire</a:t>
            </a:r>
          </a:p>
        </p:txBody>
      </p:sp>
      <p:sp>
        <p:nvSpPr>
          <p:cNvPr id="199" name="Shape 199"/>
          <p:cNvSpPr txBox="1"/>
          <p:nvPr/>
        </p:nvSpPr>
        <p:spPr>
          <a:xfrm>
            <a:off x="208139" y="1898400"/>
            <a:ext cx="1465149" cy="246220"/>
          </a:xfrm>
          <a:prstGeom prst="rect">
            <a:avLst/>
          </a:prstGeom>
          <a:noFill/>
          <a:ln>
            <a:noFill/>
          </a:ln>
        </p:spPr>
        <p:txBody>
          <a:bodyPr lIns="91425" tIns="45700" rIns="91425" bIns="45700" anchor="t" anchorCtr="0">
            <a:noAutofit/>
          </a:bodyPr>
          <a:lstStyle/>
          <a:p>
            <a:pPr defTabSz="914400">
              <a:buClr>
                <a:srgbClr val="008000"/>
              </a:buClr>
              <a:buSzPct val="25000"/>
              <a:buFont typeface="Arial"/>
              <a:buNone/>
            </a:pPr>
            <a:r>
              <a:rPr lang="en" sz="1000" b="1" kern="0">
                <a:solidFill>
                  <a:srgbClr val="008000"/>
                </a:solidFill>
                <a:latin typeface="Arial"/>
                <a:ea typeface="Arial"/>
                <a:cs typeface="Arial"/>
                <a:sym typeface="Arial"/>
              </a:rPr>
              <a:t>Redis</a:t>
            </a:r>
            <a:r>
              <a:rPr lang="en" sz="1000" kern="0">
                <a:solidFill>
                  <a:srgbClr val="000000"/>
                </a:solidFill>
                <a:latin typeface="Arial"/>
                <a:ea typeface="Arial"/>
                <a:cs typeface="Arial"/>
                <a:sym typeface="Arial"/>
              </a:rPr>
              <a:t>        </a:t>
            </a:r>
            <a:r>
              <a:rPr lang="en" sz="1000" b="1" kern="0">
                <a:solidFill>
                  <a:srgbClr val="008000"/>
                </a:solidFill>
                <a:latin typeface="Arial"/>
                <a:ea typeface="Arial"/>
                <a:cs typeface="Arial"/>
                <a:sym typeface="Arial"/>
              </a:rPr>
              <a:t>Pivotal</a:t>
            </a:r>
            <a:r>
              <a:rPr lang="en" sz="1000" b="1" kern="0">
                <a:solidFill>
                  <a:srgbClr val="000000"/>
                </a:solidFill>
                <a:latin typeface="Arial"/>
                <a:ea typeface="Arial"/>
                <a:cs typeface="Arial"/>
                <a:sym typeface="Arial"/>
              </a:rPr>
              <a:t> </a:t>
            </a:r>
            <a:r>
              <a:rPr lang="en" sz="1000" b="1" kern="0">
                <a:solidFill>
                  <a:srgbClr val="008000"/>
                </a:solidFill>
                <a:latin typeface="Arial"/>
                <a:ea typeface="Arial"/>
                <a:cs typeface="Arial"/>
                <a:sym typeface="Arial"/>
              </a:rPr>
              <a:t>HD</a:t>
            </a:r>
          </a:p>
        </p:txBody>
      </p:sp>
      <p:sp>
        <p:nvSpPr>
          <p:cNvPr id="200" name="Shape 200"/>
          <p:cNvSpPr txBox="1"/>
          <p:nvPr/>
        </p:nvSpPr>
        <p:spPr>
          <a:xfrm>
            <a:off x="1785550" y="783493"/>
            <a:ext cx="734638" cy="276998"/>
          </a:xfrm>
          <a:prstGeom prst="rect">
            <a:avLst/>
          </a:prstGeom>
          <a:noFill/>
          <a:ln>
            <a:noFill/>
          </a:ln>
        </p:spPr>
        <p:txBody>
          <a:bodyPr lIns="91425" tIns="45700" rIns="91425" bIns="45700" anchor="t" anchorCtr="0">
            <a:noAutofit/>
          </a:bodyPr>
          <a:lstStyle/>
          <a:p>
            <a:pPr defTabSz="914400">
              <a:buClr>
                <a:srgbClr val="008000"/>
              </a:buClr>
              <a:buSzPct val="25000"/>
              <a:buFont typeface="Arial"/>
              <a:buNone/>
            </a:pPr>
            <a:r>
              <a:rPr lang="en" sz="1200" b="1" kern="0">
                <a:solidFill>
                  <a:srgbClr val="008000"/>
                </a:solidFill>
                <a:latin typeface="Arial"/>
                <a:ea typeface="Arial"/>
                <a:cs typeface="Arial"/>
                <a:sym typeface="Arial"/>
              </a:rPr>
              <a:t>Gitlab</a:t>
            </a:r>
          </a:p>
        </p:txBody>
      </p:sp>
      <p:sp>
        <p:nvSpPr>
          <p:cNvPr id="201" name="Shape 201"/>
          <p:cNvSpPr txBox="1"/>
          <p:nvPr/>
        </p:nvSpPr>
        <p:spPr>
          <a:xfrm>
            <a:off x="3270783" y="979779"/>
            <a:ext cx="1458092" cy="246220"/>
          </a:xfrm>
          <a:prstGeom prst="rect">
            <a:avLst/>
          </a:prstGeom>
          <a:noFill/>
          <a:ln>
            <a:noFill/>
          </a:ln>
        </p:spPr>
        <p:txBody>
          <a:bodyPr lIns="91425" tIns="45700" rIns="91425" bIns="45700" anchor="t" anchorCtr="0">
            <a:noAutofit/>
          </a:bodyPr>
          <a:lstStyle/>
          <a:p>
            <a:pPr defTabSz="914400">
              <a:buClr>
                <a:srgbClr val="008000"/>
              </a:buClr>
              <a:buSzPct val="25000"/>
              <a:buFont typeface="Arial"/>
              <a:buNone/>
            </a:pPr>
            <a:r>
              <a:rPr lang="en" sz="1000" b="1" kern="0">
                <a:solidFill>
                  <a:srgbClr val="008000"/>
                </a:solidFill>
                <a:latin typeface="Arial"/>
                <a:ea typeface="Arial"/>
                <a:cs typeface="Arial"/>
                <a:sym typeface="Arial"/>
              </a:rPr>
              <a:t>Jenkins</a:t>
            </a:r>
            <a:r>
              <a:rPr lang="en" sz="1000" kern="0">
                <a:solidFill>
                  <a:srgbClr val="000000"/>
                </a:solidFill>
                <a:latin typeface="Arial"/>
                <a:ea typeface="Arial"/>
                <a:cs typeface="Arial"/>
                <a:sym typeface="Arial"/>
              </a:rPr>
              <a:t>    </a:t>
            </a:r>
            <a:r>
              <a:rPr lang="en" sz="1000" b="1" kern="0">
                <a:solidFill>
                  <a:srgbClr val="008000"/>
                </a:solidFill>
                <a:latin typeface="Arial"/>
                <a:ea typeface="Arial"/>
                <a:cs typeface="Arial"/>
                <a:sym typeface="Arial"/>
              </a:rPr>
              <a:t>Artifactory</a:t>
            </a:r>
            <a:r>
              <a:rPr lang="en" sz="1000" kern="0">
                <a:solidFill>
                  <a:srgbClr val="008000"/>
                </a:solidFill>
                <a:latin typeface="Arial"/>
                <a:ea typeface="Arial"/>
                <a:cs typeface="Arial"/>
                <a:sym typeface="Arial"/>
              </a:rPr>
              <a:t> </a:t>
            </a:r>
          </a:p>
        </p:txBody>
      </p:sp>
      <p:pic>
        <p:nvPicPr>
          <p:cNvPr id="202" name="Shape 202" descr="icon_buildpacks@2x.png"/>
          <p:cNvPicPr preferRelativeResize="0"/>
          <p:nvPr/>
        </p:nvPicPr>
        <p:blipFill rotWithShape="1">
          <a:blip r:embed="rId31">
            <a:alphaModFix/>
          </a:blip>
          <a:srcRect/>
          <a:stretch/>
        </p:blipFill>
        <p:spPr>
          <a:xfrm>
            <a:off x="2649572" y="1643872"/>
            <a:ext cx="421500" cy="421500"/>
          </a:xfrm>
          <a:prstGeom prst="rect">
            <a:avLst/>
          </a:prstGeom>
          <a:noFill/>
          <a:ln>
            <a:noFill/>
          </a:ln>
        </p:spPr>
      </p:pic>
      <p:sp>
        <p:nvSpPr>
          <p:cNvPr id="203" name="Shape 203"/>
          <p:cNvSpPr txBox="1"/>
          <p:nvPr/>
        </p:nvSpPr>
        <p:spPr>
          <a:xfrm>
            <a:off x="137320" y="2639930"/>
            <a:ext cx="1286424" cy="400109"/>
          </a:xfrm>
          <a:prstGeom prst="rect">
            <a:avLst/>
          </a:prstGeom>
          <a:noFill/>
          <a:ln>
            <a:noFill/>
          </a:ln>
        </p:spPr>
        <p:txBody>
          <a:bodyPr lIns="91425" tIns="45700" rIns="91425" bIns="45700" anchor="t" anchorCtr="0">
            <a:noAutofit/>
          </a:bodyPr>
          <a:lstStyle/>
          <a:p>
            <a:pPr defTabSz="914400">
              <a:buClr>
                <a:srgbClr val="008000"/>
              </a:buClr>
              <a:buSzPct val="25000"/>
              <a:buFont typeface="Arial"/>
              <a:buNone/>
            </a:pPr>
            <a:r>
              <a:rPr lang="en" sz="1000" b="1" kern="0">
                <a:solidFill>
                  <a:srgbClr val="008000"/>
                </a:solidFill>
                <a:latin typeface="Arial"/>
                <a:ea typeface="Arial"/>
                <a:cs typeface="Arial"/>
                <a:sym typeface="Arial"/>
              </a:rPr>
              <a:t>Spring Cloud</a:t>
            </a:r>
          </a:p>
          <a:p>
            <a:pPr defTabSz="914400">
              <a:buClr>
                <a:srgbClr val="008000"/>
              </a:buClr>
              <a:buSzPct val="25000"/>
              <a:buFont typeface="Arial"/>
              <a:buNone/>
            </a:pPr>
            <a:r>
              <a:rPr lang="en" sz="1000" b="1" kern="0">
                <a:solidFill>
                  <a:srgbClr val="008000"/>
                </a:solidFill>
                <a:latin typeface="Arial"/>
                <a:ea typeface="Arial"/>
                <a:cs typeface="Arial"/>
                <a:sym typeface="Arial"/>
              </a:rPr>
              <a:t>Dataflow</a:t>
            </a:r>
          </a:p>
        </p:txBody>
      </p:sp>
      <p:sp>
        <p:nvSpPr>
          <p:cNvPr id="204" name="Shape 204"/>
          <p:cNvSpPr txBox="1"/>
          <p:nvPr/>
        </p:nvSpPr>
        <p:spPr>
          <a:xfrm>
            <a:off x="5790826" y="3287348"/>
            <a:ext cx="828771" cy="246220"/>
          </a:xfrm>
          <a:prstGeom prst="rect">
            <a:avLst/>
          </a:prstGeom>
          <a:noFill/>
          <a:ln>
            <a:noFill/>
          </a:ln>
        </p:spPr>
        <p:txBody>
          <a:bodyPr lIns="91425" tIns="45700" rIns="91425" bIns="45700" anchor="t" anchorCtr="0">
            <a:noAutofit/>
          </a:bodyPr>
          <a:lstStyle/>
          <a:p>
            <a:pPr defTabSz="914400">
              <a:buClr>
                <a:srgbClr val="008000"/>
              </a:buClr>
              <a:buSzPct val="25000"/>
              <a:buFont typeface="Arial"/>
              <a:buNone/>
            </a:pPr>
            <a:r>
              <a:rPr lang="en" sz="1000" b="1" kern="0">
                <a:solidFill>
                  <a:srgbClr val="008000"/>
                </a:solidFill>
                <a:latin typeface="Arial"/>
                <a:ea typeface="Arial"/>
                <a:cs typeface="Arial"/>
                <a:sym typeface="Arial"/>
              </a:rPr>
              <a:t>RabbitMQ</a:t>
            </a:r>
          </a:p>
        </p:txBody>
      </p:sp>
      <p:sp>
        <p:nvSpPr>
          <p:cNvPr id="205" name="Shape 205"/>
          <p:cNvSpPr txBox="1"/>
          <p:nvPr/>
        </p:nvSpPr>
        <p:spPr>
          <a:xfrm>
            <a:off x="5221778" y="3741023"/>
            <a:ext cx="2054085" cy="246220"/>
          </a:xfrm>
          <a:prstGeom prst="rect">
            <a:avLst/>
          </a:prstGeom>
          <a:noFill/>
          <a:ln>
            <a:noFill/>
          </a:ln>
        </p:spPr>
        <p:txBody>
          <a:bodyPr lIns="91425" tIns="45700" rIns="91425" bIns="45700" anchor="t" anchorCtr="0">
            <a:noAutofit/>
          </a:bodyPr>
          <a:lstStyle/>
          <a:p>
            <a:pPr defTabSz="914400">
              <a:buClr>
                <a:srgbClr val="008000"/>
              </a:buClr>
              <a:buSzPct val="25000"/>
              <a:buFont typeface="Arial"/>
              <a:buNone/>
            </a:pPr>
            <a:r>
              <a:rPr lang="en" sz="1000" b="1" kern="0">
                <a:solidFill>
                  <a:srgbClr val="008000"/>
                </a:solidFill>
                <a:latin typeface="Arial"/>
                <a:ea typeface="Arial"/>
                <a:cs typeface="Arial"/>
                <a:sym typeface="Arial"/>
              </a:rPr>
              <a:t>PCF Elastic Runtime</a:t>
            </a:r>
          </a:p>
        </p:txBody>
      </p:sp>
      <p:sp>
        <p:nvSpPr>
          <p:cNvPr id="206" name="Shape 206"/>
          <p:cNvSpPr txBox="1"/>
          <p:nvPr/>
        </p:nvSpPr>
        <p:spPr>
          <a:xfrm>
            <a:off x="171863" y="4843182"/>
            <a:ext cx="1436287" cy="246220"/>
          </a:xfrm>
          <a:prstGeom prst="rect">
            <a:avLst/>
          </a:prstGeom>
          <a:noFill/>
          <a:ln>
            <a:noFill/>
          </a:ln>
        </p:spPr>
        <p:txBody>
          <a:bodyPr lIns="91425" tIns="45700" rIns="91425" bIns="45700" anchor="t" anchorCtr="0">
            <a:noAutofit/>
          </a:bodyPr>
          <a:lstStyle/>
          <a:p>
            <a:pPr defTabSz="914400">
              <a:buClr>
                <a:srgbClr val="008000"/>
              </a:buClr>
              <a:buSzPct val="25000"/>
              <a:buFont typeface="Arial"/>
              <a:buNone/>
            </a:pPr>
            <a:r>
              <a:rPr lang="en" sz="1000" b="1" kern="0">
                <a:solidFill>
                  <a:srgbClr val="008000"/>
                </a:solidFill>
                <a:latin typeface="Arial"/>
                <a:ea typeface="Arial"/>
                <a:cs typeface="Arial"/>
                <a:sym typeface="Arial"/>
              </a:rPr>
              <a:t>HA Proxy       Router</a:t>
            </a:r>
          </a:p>
        </p:txBody>
      </p:sp>
      <p:cxnSp>
        <p:nvCxnSpPr>
          <p:cNvPr id="207" name="Shape 207"/>
          <p:cNvCxnSpPr/>
          <p:nvPr/>
        </p:nvCxnSpPr>
        <p:spPr>
          <a:xfrm rot="10800000" flipH="1">
            <a:off x="14941" y="3079148"/>
            <a:ext cx="7359050" cy="5714"/>
          </a:xfrm>
          <a:prstGeom prst="straightConnector1">
            <a:avLst/>
          </a:prstGeom>
          <a:noFill/>
          <a:ln w="25400" cap="flat" cmpd="sng">
            <a:solidFill>
              <a:schemeClr val="accent5"/>
            </a:solidFill>
            <a:prstDash val="solid"/>
            <a:round/>
            <a:headEnd type="none" w="med" len="med"/>
            <a:tailEnd type="none" w="med" len="med"/>
          </a:ln>
          <a:effectLst>
            <a:outerShdw blurRad="39999" dist="20000" dir="5400000" rotWithShape="0">
              <a:srgbClr val="000000">
                <a:alpha val="37647"/>
              </a:srgbClr>
            </a:outerShdw>
          </a:effectLst>
        </p:spPr>
      </p:cxnSp>
      <p:sp>
        <p:nvSpPr>
          <p:cNvPr id="208" name="Shape 208"/>
          <p:cNvSpPr txBox="1"/>
          <p:nvPr/>
        </p:nvSpPr>
        <p:spPr>
          <a:xfrm>
            <a:off x="7594650" y="368547"/>
            <a:ext cx="1429820" cy="4696657"/>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algn="ctr" defTabSz="914400">
              <a:buClr>
                <a:srgbClr val="000000"/>
              </a:buClr>
              <a:buFont typeface="Arial"/>
              <a:buNone/>
            </a:pPr>
            <a:endParaRPr sz="800" b="1" kern="0">
              <a:solidFill>
                <a:srgbClr val="008000"/>
              </a:solidFill>
              <a:latin typeface="Arial"/>
              <a:ea typeface="Arial"/>
              <a:cs typeface="Arial"/>
              <a:sym typeface="Arial"/>
            </a:endParaRPr>
          </a:p>
        </p:txBody>
      </p:sp>
      <p:grpSp>
        <p:nvGrpSpPr>
          <p:cNvPr id="209" name="Shape 209"/>
          <p:cNvGrpSpPr/>
          <p:nvPr/>
        </p:nvGrpSpPr>
        <p:grpSpPr>
          <a:xfrm>
            <a:off x="7623567" y="1898401"/>
            <a:ext cx="1371022" cy="1013135"/>
            <a:chOff x="6775984" y="1967163"/>
            <a:chExt cx="1744133" cy="864803"/>
          </a:xfrm>
        </p:grpSpPr>
        <p:sp>
          <p:nvSpPr>
            <p:cNvPr id="210" name="Shape 210"/>
            <p:cNvSpPr/>
            <p:nvPr/>
          </p:nvSpPr>
          <p:spPr>
            <a:xfrm>
              <a:off x="6775984" y="1967163"/>
              <a:ext cx="1744133" cy="864803"/>
            </a:xfrm>
            <a:prstGeom prst="roundRect">
              <a:avLst>
                <a:gd name="adj" fmla="val 7589"/>
              </a:avLst>
            </a:prstGeom>
            <a:solidFill>
              <a:srgbClr val="D8D8D8"/>
            </a:solidFill>
            <a:ln w="9525" cap="flat" cmpd="sng">
              <a:noFill/>
              <a:prstDash val="solid"/>
              <a:round/>
              <a:headEnd type="none" w="med" len="med"/>
              <a:tailEnd type="none" w="med" len="med"/>
            </a:ln>
          </p:spPr>
          <p:txBody>
            <a:bodyPr lIns="91425" tIns="45700" rIns="91425" bIns="45700" anchor="ctr" anchorCtr="0">
              <a:noAutofit/>
            </a:bodyPr>
            <a:lstStyle/>
            <a:p>
              <a:pPr defTabSz="914400">
                <a:buClr>
                  <a:srgbClr val="000000"/>
                </a:buClr>
                <a:buSzPct val="25000"/>
                <a:buFont typeface="Arial"/>
                <a:buNone/>
              </a:pPr>
              <a:r>
                <a:rPr lang="en" sz="1400" kern="0">
                  <a:solidFill>
                    <a:srgbClr val="000000"/>
                  </a:solidFill>
                  <a:latin typeface="Arial"/>
                  <a:ea typeface="Arial"/>
                  <a:cs typeface="Arial"/>
                  <a:sym typeface="Arial"/>
                </a:rPr>
                <a:t> </a:t>
              </a:r>
            </a:p>
          </p:txBody>
        </p:sp>
        <p:grpSp>
          <p:nvGrpSpPr>
            <p:cNvPr id="211" name="Shape 211"/>
            <p:cNvGrpSpPr/>
            <p:nvPr/>
          </p:nvGrpSpPr>
          <p:grpSpPr>
            <a:xfrm>
              <a:off x="6847707" y="2014681"/>
              <a:ext cx="1613145" cy="817285"/>
              <a:chOff x="6430190" y="1230979"/>
              <a:chExt cx="1613145" cy="817285"/>
            </a:xfrm>
          </p:grpSpPr>
          <p:grpSp>
            <p:nvGrpSpPr>
              <p:cNvPr id="212" name="Shape 212"/>
              <p:cNvGrpSpPr/>
              <p:nvPr/>
            </p:nvGrpSpPr>
            <p:grpSpPr>
              <a:xfrm>
                <a:off x="6430190" y="1230979"/>
                <a:ext cx="1613145" cy="568473"/>
                <a:chOff x="5490387" y="1527312"/>
                <a:chExt cx="1613145" cy="568473"/>
              </a:xfrm>
            </p:grpSpPr>
            <p:sp>
              <p:nvSpPr>
                <p:cNvPr id="213" name="Shape 213"/>
                <p:cNvSpPr/>
                <p:nvPr/>
              </p:nvSpPr>
              <p:spPr>
                <a:xfrm>
                  <a:off x="5490387" y="1527312"/>
                  <a:ext cx="1613145" cy="272143"/>
                </a:xfrm>
                <a:prstGeom prst="roundRect">
                  <a:avLst>
                    <a:gd name="adj" fmla="val 17740"/>
                  </a:avLst>
                </a:prstGeom>
                <a:solidFill>
                  <a:srgbClr val="33928A"/>
                </a:solidFill>
                <a:ln w="9525" cap="flat" cmpd="sng">
                  <a:solidFill>
                    <a:schemeClr val="accent5"/>
                  </a:solidFill>
                  <a:prstDash val="solid"/>
                  <a:round/>
                  <a:headEnd type="none" w="med" len="med"/>
                  <a:tailEnd type="none" w="med" len="med"/>
                </a:ln>
              </p:spPr>
              <p:txBody>
                <a:bodyPr lIns="91425" tIns="0" rIns="91425" bIns="0" anchor="ctr" anchorCtr="0">
                  <a:noAutofit/>
                </a:bodyPr>
                <a:lstStyle/>
                <a:p>
                  <a:pPr defTabSz="914400">
                    <a:buClr>
                      <a:srgbClr val="F2F2F2"/>
                    </a:buClr>
                    <a:buSzPct val="25000"/>
                    <a:buFont typeface="Calibri"/>
                    <a:buNone/>
                  </a:pPr>
                  <a:r>
                    <a:rPr lang="en" sz="1200" kern="0">
                      <a:solidFill>
                        <a:srgbClr val="F2F2F2"/>
                      </a:solidFill>
                      <a:latin typeface="Calibri"/>
                      <a:ea typeface="Calibri"/>
                      <a:cs typeface="Calibri"/>
                      <a:sym typeface="Calibri"/>
                    </a:rPr>
                    <a:t>Service Broker</a:t>
                  </a:r>
                </a:p>
              </p:txBody>
            </p:sp>
            <p:sp>
              <p:nvSpPr>
                <p:cNvPr id="214" name="Shape 214"/>
                <p:cNvSpPr/>
                <p:nvPr/>
              </p:nvSpPr>
              <p:spPr>
                <a:xfrm>
                  <a:off x="5490387" y="1823642"/>
                  <a:ext cx="1613145" cy="272143"/>
                </a:xfrm>
                <a:prstGeom prst="roundRect">
                  <a:avLst>
                    <a:gd name="adj" fmla="val 17740"/>
                  </a:avLst>
                </a:prstGeom>
                <a:solidFill>
                  <a:srgbClr val="33928A"/>
                </a:solidFill>
                <a:ln w="9525" cap="flat" cmpd="sng">
                  <a:solidFill>
                    <a:schemeClr val="accent5"/>
                  </a:solidFill>
                  <a:prstDash val="solid"/>
                  <a:round/>
                  <a:headEnd type="none" w="med" len="med"/>
                  <a:tailEnd type="none" w="med" len="med"/>
                </a:ln>
              </p:spPr>
              <p:txBody>
                <a:bodyPr lIns="91425" tIns="0" rIns="91425" bIns="0" anchor="ctr" anchorCtr="0">
                  <a:noAutofit/>
                </a:bodyPr>
                <a:lstStyle/>
                <a:p>
                  <a:pPr defTabSz="914400">
                    <a:buClr>
                      <a:srgbClr val="F2F2F2"/>
                    </a:buClr>
                    <a:buSzPct val="25000"/>
                    <a:buFont typeface="Calibri"/>
                    <a:buNone/>
                  </a:pPr>
                  <a:r>
                    <a:rPr lang="en" sz="1200" kern="0">
                      <a:solidFill>
                        <a:srgbClr val="F2F2F2"/>
                      </a:solidFill>
                      <a:latin typeface="Calibri"/>
                      <a:ea typeface="Calibri"/>
                      <a:cs typeface="Calibri"/>
                      <a:sym typeface="Calibri"/>
                    </a:rPr>
                    <a:t>Service Nodes</a:t>
                  </a:r>
                </a:p>
              </p:txBody>
            </p:sp>
            <p:sp>
              <p:nvSpPr>
                <p:cNvPr id="215" name="Shape 215"/>
                <p:cNvSpPr/>
                <p:nvPr/>
              </p:nvSpPr>
              <p:spPr>
                <a:xfrm>
                  <a:off x="6846607" y="1563850"/>
                  <a:ext cx="194025" cy="194020"/>
                </a:xfrm>
                <a:custGeom>
                  <a:avLst/>
                  <a:gdLst/>
                  <a:ahLst/>
                  <a:cxnLst/>
                  <a:rect l="0" t="0" r="0" b="0"/>
                  <a:pathLst>
                    <a:path w="120000" h="120000" extrusionOk="0">
                      <a:moveTo>
                        <a:pt x="25661" y="84323"/>
                      </a:moveTo>
                      <a:cubicBezTo>
                        <a:pt x="19756" y="84323"/>
                        <a:pt x="14969" y="89110"/>
                        <a:pt x="14969" y="95015"/>
                      </a:cubicBezTo>
                      <a:lnTo>
                        <a:pt x="14969" y="95015"/>
                      </a:lnTo>
                      <a:cubicBezTo>
                        <a:pt x="14969" y="100920"/>
                        <a:pt x="19756" y="105708"/>
                        <a:pt x="25661" y="105708"/>
                      </a:cubicBezTo>
                      <a:cubicBezTo>
                        <a:pt x="31566" y="105708"/>
                        <a:pt x="36354" y="100920"/>
                        <a:pt x="36354" y="95015"/>
                      </a:cubicBezTo>
                      <a:lnTo>
                        <a:pt x="36354" y="84323"/>
                      </a:lnTo>
                      <a:close/>
                      <a:moveTo>
                        <a:pt x="84316" y="83607"/>
                      </a:moveTo>
                      <a:lnTo>
                        <a:pt x="84316" y="94299"/>
                      </a:lnTo>
                      <a:cubicBezTo>
                        <a:pt x="84316" y="100204"/>
                        <a:pt x="89103" y="104992"/>
                        <a:pt x="95008" y="104992"/>
                      </a:cubicBezTo>
                      <a:lnTo>
                        <a:pt x="95008" y="104992"/>
                      </a:lnTo>
                      <a:cubicBezTo>
                        <a:pt x="100914" y="104992"/>
                        <a:pt x="105701" y="100204"/>
                        <a:pt x="105701" y="94299"/>
                      </a:cubicBezTo>
                      <a:cubicBezTo>
                        <a:pt x="105701" y="88394"/>
                        <a:pt x="100914" y="83607"/>
                        <a:pt x="95008" y="83607"/>
                      </a:cubicBezTo>
                      <a:close/>
                      <a:moveTo>
                        <a:pt x="49735" y="49517"/>
                      </a:moveTo>
                      <a:lnTo>
                        <a:pt x="49735" y="49645"/>
                      </a:lnTo>
                      <a:lnTo>
                        <a:pt x="49627" y="49645"/>
                      </a:lnTo>
                      <a:lnTo>
                        <a:pt x="49627" y="70372"/>
                      </a:lnTo>
                      <a:lnTo>
                        <a:pt x="70366" y="70372"/>
                      </a:lnTo>
                      <a:lnTo>
                        <a:pt x="70366" y="70334"/>
                      </a:lnTo>
                      <a:lnTo>
                        <a:pt x="70481" y="70334"/>
                      </a:lnTo>
                      <a:lnTo>
                        <a:pt x="70481" y="49627"/>
                      </a:lnTo>
                      <a:lnTo>
                        <a:pt x="70372" y="49627"/>
                      </a:lnTo>
                      <a:lnTo>
                        <a:pt x="70372" y="49517"/>
                      </a:lnTo>
                      <a:close/>
                      <a:moveTo>
                        <a:pt x="25092" y="14987"/>
                      </a:moveTo>
                      <a:cubicBezTo>
                        <a:pt x="19187" y="14987"/>
                        <a:pt x="14400" y="19774"/>
                        <a:pt x="14400" y="25680"/>
                      </a:cubicBezTo>
                      <a:cubicBezTo>
                        <a:pt x="14400" y="31585"/>
                        <a:pt x="19187" y="36372"/>
                        <a:pt x="25092" y="36372"/>
                      </a:cubicBezTo>
                      <a:lnTo>
                        <a:pt x="35784" y="36372"/>
                      </a:lnTo>
                      <a:lnTo>
                        <a:pt x="35784" y="25680"/>
                      </a:lnTo>
                      <a:cubicBezTo>
                        <a:pt x="35784" y="19774"/>
                        <a:pt x="30997" y="14987"/>
                        <a:pt x="25092" y="14987"/>
                      </a:cubicBezTo>
                      <a:close/>
                      <a:moveTo>
                        <a:pt x="94338" y="14291"/>
                      </a:moveTo>
                      <a:cubicBezTo>
                        <a:pt x="88433" y="14291"/>
                        <a:pt x="83645" y="19079"/>
                        <a:pt x="83645" y="24984"/>
                      </a:cubicBezTo>
                      <a:lnTo>
                        <a:pt x="83645" y="35676"/>
                      </a:lnTo>
                      <a:lnTo>
                        <a:pt x="94338" y="35676"/>
                      </a:lnTo>
                      <a:cubicBezTo>
                        <a:pt x="100243" y="35676"/>
                        <a:pt x="105030" y="30889"/>
                        <a:pt x="105030" y="24984"/>
                      </a:cubicBezTo>
                      <a:lnTo>
                        <a:pt x="105030" y="24984"/>
                      </a:lnTo>
                      <a:cubicBezTo>
                        <a:pt x="105030" y="19079"/>
                        <a:pt x="100243" y="14291"/>
                        <a:pt x="94338" y="14291"/>
                      </a:cubicBezTo>
                      <a:close/>
                      <a:moveTo>
                        <a:pt x="95186" y="0"/>
                      </a:moveTo>
                      <a:cubicBezTo>
                        <a:pt x="108890" y="0"/>
                        <a:pt x="120000" y="11109"/>
                        <a:pt x="120000" y="24813"/>
                      </a:cubicBezTo>
                      <a:lnTo>
                        <a:pt x="119999" y="24813"/>
                      </a:lnTo>
                      <a:cubicBezTo>
                        <a:pt x="119999" y="38518"/>
                        <a:pt x="108890" y="49627"/>
                        <a:pt x="95186" y="49627"/>
                      </a:cubicBezTo>
                      <a:lnTo>
                        <a:pt x="83655" y="49627"/>
                      </a:lnTo>
                      <a:lnTo>
                        <a:pt x="83655" y="70334"/>
                      </a:lnTo>
                      <a:lnTo>
                        <a:pt x="95179" y="70334"/>
                      </a:lnTo>
                      <a:cubicBezTo>
                        <a:pt x="108883" y="70334"/>
                        <a:pt x="119993" y="81443"/>
                        <a:pt x="119993" y="95147"/>
                      </a:cubicBezTo>
                      <a:cubicBezTo>
                        <a:pt x="119993" y="108852"/>
                        <a:pt x="108883" y="119961"/>
                        <a:pt x="95179" y="119961"/>
                      </a:cubicBezTo>
                      <a:lnTo>
                        <a:pt x="95179" y="119961"/>
                      </a:lnTo>
                      <a:cubicBezTo>
                        <a:pt x="81475" y="119961"/>
                        <a:pt x="70366" y="108852"/>
                        <a:pt x="70366" y="95147"/>
                      </a:cubicBezTo>
                      <a:lnTo>
                        <a:pt x="70366" y="84331"/>
                      </a:lnTo>
                      <a:lnTo>
                        <a:pt x="49627" y="84331"/>
                      </a:lnTo>
                      <a:lnTo>
                        <a:pt x="49627" y="95186"/>
                      </a:lnTo>
                      <a:cubicBezTo>
                        <a:pt x="49627" y="108890"/>
                        <a:pt x="38517" y="120000"/>
                        <a:pt x="24813" y="120000"/>
                      </a:cubicBezTo>
                      <a:cubicBezTo>
                        <a:pt x="11109" y="120000"/>
                        <a:pt x="0" y="108890"/>
                        <a:pt x="0" y="95186"/>
                      </a:cubicBezTo>
                      <a:lnTo>
                        <a:pt x="0" y="95186"/>
                      </a:lnTo>
                      <a:cubicBezTo>
                        <a:pt x="0" y="81481"/>
                        <a:pt x="11109" y="70372"/>
                        <a:pt x="24813" y="70372"/>
                      </a:cubicBezTo>
                      <a:lnTo>
                        <a:pt x="36396" y="70372"/>
                      </a:lnTo>
                      <a:lnTo>
                        <a:pt x="36396" y="49645"/>
                      </a:lnTo>
                      <a:lnTo>
                        <a:pt x="24921" y="49645"/>
                      </a:lnTo>
                      <a:cubicBezTo>
                        <a:pt x="11217" y="49645"/>
                        <a:pt x="108" y="38536"/>
                        <a:pt x="108" y="24831"/>
                      </a:cubicBezTo>
                      <a:cubicBezTo>
                        <a:pt x="108" y="11127"/>
                        <a:pt x="11217" y="18"/>
                        <a:pt x="24921" y="18"/>
                      </a:cubicBezTo>
                      <a:lnTo>
                        <a:pt x="24921" y="18"/>
                      </a:lnTo>
                      <a:cubicBezTo>
                        <a:pt x="38625" y="18"/>
                        <a:pt x="49735" y="11127"/>
                        <a:pt x="49735" y="24832"/>
                      </a:cubicBezTo>
                      <a:lnTo>
                        <a:pt x="49735" y="37072"/>
                      </a:lnTo>
                      <a:lnTo>
                        <a:pt x="70372" y="37072"/>
                      </a:lnTo>
                      <a:lnTo>
                        <a:pt x="70372" y="24813"/>
                      </a:lnTo>
                      <a:cubicBezTo>
                        <a:pt x="70372" y="11109"/>
                        <a:pt x="81482" y="0"/>
                        <a:pt x="95186" y="0"/>
                      </a:cubicBezTo>
                      <a:close/>
                    </a:path>
                  </a:pathLst>
                </a:custGeom>
                <a:solidFill>
                  <a:schemeClr val="lt1"/>
                </a:solidFill>
                <a:ln w="9525" cap="flat" cmpd="sng">
                  <a:solidFill>
                    <a:schemeClr val="accent5"/>
                  </a:solidFill>
                  <a:prstDash val="solid"/>
                  <a:round/>
                  <a:headEnd type="none" w="med" len="med"/>
                  <a:tailEnd type="none" w="med" len="med"/>
                </a:ln>
              </p:spPr>
              <p:txBody>
                <a:bodyPr lIns="91425" tIns="45700" rIns="91425" bIns="45700" anchor="ctr" anchorCtr="0">
                  <a:noAutofit/>
                </a:bodyPr>
                <a:lstStyle/>
                <a:p>
                  <a:pPr algn="ctr" defTabSz="914400">
                    <a:lnSpc>
                      <a:spcPct val="80000"/>
                    </a:lnSpc>
                    <a:buClr>
                      <a:srgbClr val="000000"/>
                    </a:buClr>
                    <a:buFont typeface="Arial"/>
                    <a:buNone/>
                  </a:pPr>
                  <a:endParaRPr sz="300" kern="0">
                    <a:solidFill>
                      <a:srgbClr val="FFFFFF"/>
                    </a:solidFill>
                    <a:latin typeface="Arial"/>
                    <a:ea typeface="Arial"/>
                    <a:cs typeface="Arial"/>
                    <a:sym typeface="Arial"/>
                  </a:endParaRPr>
                </a:p>
              </p:txBody>
            </p:sp>
          </p:grpSp>
          <p:sp>
            <p:nvSpPr>
              <p:cNvPr id="216" name="Shape 216"/>
              <p:cNvSpPr txBox="1"/>
              <p:nvPr/>
            </p:nvSpPr>
            <p:spPr>
              <a:xfrm>
                <a:off x="6791095" y="1803399"/>
                <a:ext cx="863570" cy="244865"/>
              </a:xfrm>
              <a:prstGeom prst="rect">
                <a:avLst/>
              </a:prstGeom>
              <a:noFill/>
              <a:ln>
                <a:noFill/>
              </a:ln>
            </p:spPr>
            <p:txBody>
              <a:bodyPr lIns="91425" tIns="45700" rIns="91425" bIns="45700" anchor="t" anchorCtr="0">
                <a:noAutofit/>
              </a:bodyPr>
              <a:lstStyle/>
              <a:p>
                <a:pPr algn="ctr" defTabSz="914400">
                  <a:buClr>
                    <a:srgbClr val="000000"/>
                  </a:buClr>
                  <a:buSzPct val="25000"/>
                  <a:buFont typeface="Arial"/>
                  <a:buNone/>
                </a:pPr>
                <a:r>
                  <a:rPr lang="en" sz="1110" kern="0" dirty="0">
                    <a:solidFill>
                      <a:srgbClr val="000000"/>
                    </a:solidFill>
                    <a:latin typeface="Arial"/>
                    <a:ea typeface="Arial"/>
                    <a:cs typeface="Arial"/>
                    <a:sym typeface="Arial"/>
                  </a:rPr>
                  <a:t>Service</a:t>
                </a:r>
              </a:p>
            </p:txBody>
          </p:sp>
          <p:sp>
            <p:nvSpPr>
              <p:cNvPr id="217" name="Shape 217"/>
              <p:cNvSpPr/>
              <p:nvPr/>
            </p:nvSpPr>
            <p:spPr>
              <a:xfrm>
                <a:off x="7807128" y="1574578"/>
                <a:ext cx="160006" cy="152621"/>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w="9525" cap="flat" cmpd="sng">
                <a:solidFill>
                  <a:schemeClr val="accent5"/>
                </a:solidFill>
                <a:prstDash val="solid"/>
                <a:round/>
                <a:headEnd type="none" w="med" len="med"/>
                <a:tailEnd type="none" w="med" len="med"/>
              </a:ln>
            </p:spPr>
            <p:txBody>
              <a:bodyPr lIns="91425" tIns="45700" rIns="91425" bIns="45700" anchor="ctr" anchorCtr="0">
                <a:noAutofit/>
              </a:bodyPr>
              <a:lstStyle/>
              <a:p>
                <a:pPr algn="ctr" defTabSz="914400">
                  <a:lnSpc>
                    <a:spcPct val="80000"/>
                  </a:lnSpc>
                  <a:buClr>
                    <a:srgbClr val="000000"/>
                  </a:buClr>
                  <a:buFont typeface="Arial"/>
                  <a:buNone/>
                </a:pPr>
                <a:endParaRPr sz="450" kern="0">
                  <a:solidFill>
                    <a:srgbClr val="FFFFFF"/>
                  </a:solidFill>
                  <a:latin typeface="Arial"/>
                  <a:ea typeface="Arial"/>
                  <a:cs typeface="Arial"/>
                  <a:sym typeface="Arial"/>
                </a:endParaRPr>
              </a:p>
            </p:txBody>
          </p:sp>
        </p:grpSp>
      </p:grpSp>
      <p:grpSp>
        <p:nvGrpSpPr>
          <p:cNvPr id="218" name="Shape 218"/>
          <p:cNvGrpSpPr/>
          <p:nvPr/>
        </p:nvGrpSpPr>
        <p:grpSpPr>
          <a:xfrm>
            <a:off x="7624657" y="3461855"/>
            <a:ext cx="1371022" cy="1050780"/>
            <a:chOff x="6775984" y="1967163"/>
            <a:chExt cx="1744133" cy="896936"/>
          </a:xfrm>
        </p:grpSpPr>
        <p:sp>
          <p:nvSpPr>
            <p:cNvPr id="219" name="Shape 219"/>
            <p:cNvSpPr/>
            <p:nvPr/>
          </p:nvSpPr>
          <p:spPr>
            <a:xfrm>
              <a:off x="6775984" y="1967163"/>
              <a:ext cx="1744133" cy="864803"/>
            </a:xfrm>
            <a:prstGeom prst="roundRect">
              <a:avLst>
                <a:gd name="adj" fmla="val 7589"/>
              </a:avLst>
            </a:prstGeom>
            <a:solidFill>
              <a:srgbClr val="D8D8D8"/>
            </a:solidFill>
            <a:ln w="9525" cap="flat" cmpd="sng">
              <a:noFill/>
              <a:prstDash val="solid"/>
              <a:round/>
              <a:headEnd type="none" w="med" len="med"/>
              <a:tailEnd type="none" w="med" len="med"/>
            </a:ln>
          </p:spPr>
          <p:txBody>
            <a:bodyPr lIns="91425" tIns="45700" rIns="91425" bIns="45700" anchor="ctr" anchorCtr="0">
              <a:noAutofit/>
            </a:bodyPr>
            <a:lstStyle/>
            <a:p>
              <a:pPr defTabSz="914400">
                <a:buClr>
                  <a:srgbClr val="000000"/>
                </a:buClr>
                <a:buSzPct val="25000"/>
                <a:buFont typeface="Arial"/>
                <a:buNone/>
              </a:pPr>
              <a:r>
                <a:rPr lang="en" sz="1400" kern="0">
                  <a:solidFill>
                    <a:srgbClr val="000000"/>
                  </a:solidFill>
                  <a:latin typeface="Arial"/>
                  <a:ea typeface="Arial"/>
                  <a:cs typeface="Arial"/>
                  <a:sym typeface="Arial"/>
                </a:rPr>
                <a:t> </a:t>
              </a:r>
            </a:p>
          </p:txBody>
        </p:sp>
        <p:grpSp>
          <p:nvGrpSpPr>
            <p:cNvPr id="220" name="Shape 220"/>
            <p:cNvGrpSpPr/>
            <p:nvPr/>
          </p:nvGrpSpPr>
          <p:grpSpPr>
            <a:xfrm>
              <a:off x="6847707" y="2014681"/>
              <a:ext cx="1613145" cy="849418"/>
              <a:chOff x="6430190" y="1230979"/>
              <a:chExt cx="1613145" cy="849418"/>
            </a:xfrm>
          </p:grpSpPr>
          <p:grpSp>
            <p:nvGrpSpPr>
              <p:cNvPr id="221" name="Shape 221"/>
              <p:cNvGrpSpPr/>
              <p:nvPr/>
            </p:nvGrpSpPr>
            <p:grpSpPr>
              <a:xfrm>
                <a:off x="6430190" y="1230979"/>
                <a:ext cx="1613145" cy="568473"/>
                <a:chOff x="5490387" y="1527312"/>
                <a:chExt cx="1613145" cy="568473"/>
              </a:xfrm>
            </p:grpSpPr>
            <p:sp>
              <p:nvSpPr>
                <p:cNvPr id="222" name="Shape 222"/>
                <p:cNvSpPr/>
                <p:nvPr/>
              </p:nvSpPr>
              <p:spPr>
                <a:xfrm>
                  <a:off x="5490387" y="1527312"/>
                  <a:ext cx="1613145" cy="272143"/>
                </a:xfrm>
                <a:prstGeom prst="roundRect">
                  <a:avLst>
                    <a:gd name="adj" fmla="val 17740"/>
                  </a:avLst>
                </a:prstGeom>
                <a:solidFill>
                  <a:srgbClr val="33928A"/>
                </a:solidFill>
                <a:ln w="9525" cap="flat" cmpd="sng">
                  <a:noFill/>
                  <a:prstDash val="solid"/>
                  <a:round/>
                  <a:headEnd type="none" w="med" len="med"/>
                  <a:tailEnd type="none" w="med" len="med"/>
                </a:ln>
              </p:spPr>
              <p:txBody>
                <a:bodyPr lIns="91425" tIns="0" rIns="91425" bIns="0" anchor="ctr" anchorCtr="0">
                  <a:noAutofit/>
                </a:bodyPr>
                <a:lstStyle/>
                <a:p>
                  <a:pPr defTabSz="914400">
                    <a:buClr>
                      <a:srgbClr val="F2F2F2"/>
                    </a:buClr>
                    <a:buSzPct val="25000"/>
                    <a:buFont typeface="Calibri"/>
                    <a:buNone/>
                  </a:pPr>
                  <a:r>
                    <a:rPr lang="en" sz="1200" kern="0">
                      <a:solidFill>
                        <a:srgbClr val="F2F2F2"/>
                      </a:solidFill>
                      <a:latin typeface="Calibri"/>
                      <a:ea typeface="Calibri"/>
                      <a:cs typeface="Calibri"/>
                      <a:sym typeface="Calibri"/>
                    </a:rPr>
                    <a:t>Service Broker</a:t>
                  </a:r>
                </a:p>
              </p:txBody>
            </p:sp>
            <p:sp>
              <p:nvSpPr>
                <p:cNvPr id="223" name="Shape 223"/>
                <p:cNvSpPr/>
                <p:nvPr/>
              </p:nvSpPr>
              <p:spPr>
                <a:xfrm>
                  <a:off x="5490387" y="1823642"/>
                  <a:ext cx="1613145" cy="272143"/>
                </a:xfrm>
                <a:prstGeom prst="roundRect">
                  <a:avLst>
                    <a:gd name="adj" fmla="val 17740"/>
                  </a:avLst>
                </a:prstGeom>
                <a:solidFill>
                  <a:srgbClr val="33928A"/>
                </a:solidFill>
                <a:ln w="9525" cap="flat" cmpd="sng">
                  <a:noFill/>
                  <a:prstDash val="solid"/>
                  <a:round/>
                  <a:headEnd type="none" w="med" len="med"/>
                  <a:tailEnd type="none" w="med" len="med"/>
                </a:ln>
              </p:spPr>
              <p:txBody>
                <a:bodyPr lIns="91425" tIns="0" rIns="91425" bIns="0" anchor="ctr" anchorCtr="0">
                  <a:noAutofit/>
                </a:bodyPr>
                <a:lstStyle/>
                <a:p>
                  <a:pPr defTabSz="914400">
                    <a:buClr>
                      <a:srgbClr val="F2F2F2"/>
                    </a:buClr>
                    <a:buSzPct val="25000"/>
                    <a:buFont typeface="Calibri"/>
                    <a:buNone/>
                  </a:pPr>
                  <a:r>
                    <a:rPr lang="en" sz="1200" kern="0">
                      <a:solidFill>
                        <a:srgbClr val="F2F2F2"/>
                      </a:solidFill>
                      <a:latin typeface="Calibri"/>
                      <a:ea typeface="Calibri"/>
                      <a:cs typeface="Calibri"/>
                      <a:sym typeface="Calibri"/>
                    </a:rPr>
                    <a:t>Service Nodes</a:t>
                  </a:r>
                </a:p>
              </p:txBody>
            </p:sp>
            <p:sp>
              <p:nvSpPr>
                <p:cNvPr id="224" name="Shape 224"/>
                <p:cNvSpPr/>
                <p:nvPr/>
              </p:nvSpPr>
              <p:spPr>
                <a:xfrm>
                  <a:off x="6846607" y="1563850"/>
                  <a:ext cx="194025" cy="194020"/>
                </a:xfrm>
                <a:custGeom>
                  <a:avLst/>
                  <a:gdLst/>
                  <a:ahLst/>
                  <a:cxnLst/>
                  <a:rect l="0" t="0" r="0" b="0"/>
                  <a:pathLst>
                    <a:path w="120000" h="120000" extrusionOk="0">
                      <a:moveTo>
                        <a:pt x="25661" y="84323"/>
                      </a:moveTo>
                      <a:cubicBezTo>
                        <a:pt x="19756" y="84323"/>
                        <a:pt x="14969" y="89110"/>
                        <a:pt x="14969" y="95015"/>
                      </a:cubicBezTo>
                      <a:lnTo>
                        <a:pt x="14969" y="95015"/>
                      </a:lnTo>
                      <a:cubicBezTo>
                        <a:pt x="14969" y="100920"/>
                        <a:pt x="19756" y="105708"/>
                        <a:pt x="25661" y="105708"/>
                      </a:cubicBezTo>
                      <a:cubicBezTo>
                        <a:pt x="31566" y="105708"/>
                        <a:pt x="36354" y="100920"/>
                        <a:pt x="36354" y="95015"/>
                      </a:cubicBezTo>
                      <a:lnTo>
                        <a:pt x="36354" y="84323"/>
                      </a:lnTo>
                      <a:close/>
                      <a:moveTo>
                        <a:pt x="84316" y="83607"/>
                      </a:moveTo>
                      <a:lnTo>
                        <a:pt x="84316" y="94299"/>
                      </a:lnTo>
                      <a:cubicBezTo>
                        <a:pt x="84316" y="100204"/>
                        <a:pt x="89103" y="104992"/>
                        <a:pt x="95008" y="104992"/>
                      </a:cubicBezTo>
                      <a:lnTo>
                        <a:pt x="95008" y="104992"/>
                      </a:lnTo>
                      <a:cubicBezTo>
                        <a:pt x="100914" y="104992"/>
                        <a:pt x="105701" y="100204"/>
                        <a:pt x="105701" y="94299"/>
                      </a:cubicBezTo>
                      <a:cubicBezTo>
                        <a:pt x="105701" y="88394"/>
                        <a:pt x="100914" y="83607"/>
                        <a:pt x="95008" y="83607"/>
                      </a:cubicBezTo>
                      <a:close/>
                      <a:moveTo>
                        <a:pt x="49735" y="49517"/>
                      </a:moveTo>
                      <a:lnTo>
                        <a:pt x="49735" y="49645"/>
                      </a:lnTo>
                      <a:lnTo>
                        <a:pt x="49627" y="49645"/>
                      </a:lnTo>
                      <a:lnTo>
                        <a:pt x="49627" y="70372"/>
                      </a:lnTo>
                      <a:lnTo>
                        <a:pt x="70366" y="70372"/>
                      </a:lnTo>
                      <a:lnTo>
                        <a:pt x="70366" y="70334"/>
                      </a:lnTo>
                      <a:lnTo>
                        <a:pt x="70481" y="70334"/>
                      </a:lnTo>
                      <a:lnTo>
                        <a:pt x="70481" y="49627"/>
                      </a:lnTo>
                      <a:lnTo>
                        <a:pt x="70372" y="49627"/>
                      </a:lnTo>
                      <a:lnTo>
                        <a:pt x="70372" y="49517"/>
                      </a:lnTo>
                      <a:close/>
                      <a:moveTo>
                        <a:pt x="25092" y="14987"/>
                      </a:moveTo>
                      <a:cubicBezTo>
                        <a:pt x="19187" y="14987"/>
                        <a:pt x="14400" y="19774"/>
                        <a:pt x="14400" y="25680"/>
                      </a:cubicBezTo>
                      <a:cubicBezTo>
                        <a:pt x="14400" y="31585"/>
                        <a:pt x="19187" y="36372"/>
                        <a:pt x="25092" y="36372"/>
                      </a:cubicBezTo>
                      <a:lnTo>
                        <a:pt x="35784" y="36372"/>
                      </a:lnTo>
                      <a:lnTo>
                        <a:pt x="35784" y="25680"/>
                      </a:lnTo>
                      <a:cubicBezTo>
                        <a:pt x="35784" y="19774"/>
                        <a:pt x="30997" y="14987"/>
                        <a:pt x="25092" y="14987"/>
                      </a:cubicBezTo>
                      <a:close/>
                      <a:moveTo>
                        <a:pt x="94338" y="14291"/>
                      </a:moveTo>
                      <a:cubicBezTo>
                        <a:pt x="88433" y="14291"/>
                        <a:pt x="83645" y="19079"/>
                        <a:pt x="83645" y="24984"/>
                      </a:cubicBezTo>
                      <a:lnTo>
                        <a:pt x="83645" y="35676"/>
                      </a:lnTo>
                      <a:lnTo>
                        <a:pt x="94338" y="35676"/>
                      </a:lnTo>
                      <a:cubicBezTo>
                        <a:pt x="100243" y="35676"/>
                        <a:pt x="105030" y="30889"/>
                        <a:pt x="105030" y="24984"/>
                      </a:cubicBezTo>
                      <a:lnTo>
                        <a:pt x="105030" y="24984"/>
                      </a:lnTo>
                      <a:cubicBezTo>
                        <a:pt x="105030" y="19079"/>
                        <a:pt x="100243" y="14291"/>
                        <a:pt x="94338" y="14291"/>
                      </a:cubicBezTo>
                      <a:close/>
                      <a:moveTo>
                        <a:pt x="95186" y="0"/>
                      </a:moveTo>
                      <a:cubicBezTo>
                        <a:pt x="108890" y="0"/>
                        <a:pt x="120000" y="11109"/>
                        <a:pt x="120000" y="24813"/>
                      </a:cubicBezTo>
                      <a:lnTo>
                        <a:pt x="119999" y="24813"/>
                      </a:lnTo>
                      <a:cubicBezTo>
                        <a:pt x="119999" y="38518"/>
                        <a:pt x="108890" y="49627"/>
                        <a:pt x="95186" y="49627"/>
                      </a:cubicBezTo>
                      <a:lnTo>
                        <a:pt x="83655" y="49627"/>
                      </a:lnTo>
                      <a:lnTo>
                        <a:pt x="83655" y="70334"/>
                      </a:lnTo>
                      <a:lnTo>
                        <a:pt x="95179" y="70334"/>
                      </a:lnTo>
                      <a:cubicBezTo>
                        <a:pt x="108883" y="70334"/>
                        <a:pt x="119993" y="81443"/>
                        <a:pt x="119993" y="95147"/>
                      </a:cubicBezTo>
                      <a:cubicBezTo>
                        <a:pt x="119993" y="108852"/>
                        <a:pt x="108883" y="119961"/>
                        <a:pt x="95179" y="119961"/>
                      </a:cubicBezTo>
                      <a:lnTo>
                        <a:pt x="95179" y="119961"/>
                      </a:lnTo>
                      <a:cubicBezTo>
                        <a:pt x="81475" y="119961"/>
                        <a:pt x="70366" y="108852"/>
                        <a:pt x="70366" y="95147"/>
                      </a:cubicBezTo>
                      <a:lnTo>
                        <a:pt x="70366" y="84331"/>
                      </a:lnTo>
                      <a:lnTo>
                        <a:pt x="49627" y="84331"/>
                      </a:lnTo>
                      <a:lnTo>
                        <a:pt x="49627" y="95186"/>
                      </a:lnTo>
                      <a:cubicBezTo>
                        <a:pt x="49627" y="108890"/>
                        <a:pt x="38517" y="120000"/>
                        <a:pt x="24813" y="120000"/>
                      </a:cubicBezTo>
                      <a:cubicBezTo>
                        <a:pt x="11109" y="120000"/>
                        <a:pt x="0" y="108890"/>
                        <a:pt x="0" y="95186"/>
                      </a:cubicBezTo>
                      <a:lnTo>
                        <a:pt x="0" y="95186"/>
                      </a:lnTo>
                      <a:cubicBezTo>
                        <a:pt x="0" y="81481"/>
                        <a:pt x="11109" y="70372"/>
                        <a:pt x="24813" y="70372"/>
                      </a:cubicBezTo>
                      <a:lnTo>
                        <a:pt x="36396" y="70372"/>
                      </a:lnTo>
                      <a:lnTo>
                        <a:pt x="36396" y="49645"/>
                      </a:lnTo>
                      <a:lnTo>
                        <a:pt x="24921" y="49645"/>
                      </a:lnTo>
                      <a:cubicBezTo>
                        <a:pt x="11217" y="49645"/>
                        <a:pt x="108" y="38536"/>
                        <a:pt x="108" y="24831"/>
                      </a:cubicBezTo>
                      <a:cubicBezTo>
                        <a:pt x="108" y="11127"/>
                        <a:pt x="11217" y="18"/>
                        <a:pt x="24921" y="18"/>
                      </a:cubicBezTo>
                      <a:lnTo>
                        <a:pt x="24921" y="18"/>
                      </a:lnTo>
                      <a:cubicBezTo>
                        <a:pt x="38625" y="18"/>
                        <a:pt x="49735" y="11127"/>
                        <a:pt x="49735" y="24832"/>
                      </a:cubicBezTo>
                      <a:lnTo>
                        <a:pt x="49735" y="37072"/>
                      </a:lnTo>
                      <a:lnTo>
                        <a:pt x="70372" y="37072"/>
                      </a:lnTo>
                      <a:lnTo>
                        <a:pt x="70372" y="24813"/>
                      </a:lnTo>
                      <a:cubicBezTo>
                        <a:pt x="70372" y="11109"/>
                        <a:pt x="81482" y="0"/>
                        <a:pt x="95186" y="0"/>
                      </a:cubicBezTo>
                      <a:close/>
                    </a:path>
                  </a:pathLst>
                </a:custGeom>
                <a:solidFill>
                  <a:schemeClr val="lt1"/>
                </a:solidFill>
                <a:ln w="9525" cap="flat" cmpd="sng">
                  <a:noFill/>
                  <a:prstDash val="solid"/>
                  <a:round/>
                  <a:headEnd type="none" w="med" len="med"/>
                  <a:tailEnd type="none" w="med" len="med"/>
                </a:ln>
              </p:spPr>
              <p:txBody>
                <a:bodyPr lIns="91425" tIns="45700" rIns="91425" bIns="45700" anchor="ctr" anchorCtr="0">
                  <a:noAutofit/>
                </a:bodyPr>
                <a:lstStyle/>
                <a:p>
                  <a:pPr algn="ctr" defTabSz="914400">
                    <a:lnSpc>
                      <a:spcPct val="80000"/>
                    </a:lnSpc>
                    <a:buClr>
                      <a:srgbClr val="000000"/>
                    </a:buClr>
                    <a:buFont typeface="Arial"/>
                    <a:buNone/>
                  </a:pPr>
                  <a:endParaRPr sz="300" kern="0">
                    <a:solidFill>
                      <a:srgbClr val="FFFFFF"/>
                    </a:solidFill>
                    <a:latin typeface="Arial"/>
                    <a:ea typeface="Arial"/>
                    <a:cs typeface="Arial"/>
                    <a:sym typeface="Arial"/>
                  </a:endParaRPr>
                </a:p>
              </p:txBody>
            </p:sp>
          </p:grpSp>
          <p:sp>
            <p:nvSpPr>
              <p:cNvPr id="225" name="Shape 225"/>
              <p:cNvSpPr txBox="1"/>
              <p:nvPr/>
            </p:nvSpPr>
            <p:spPr>
              <a:xfrm>
                <a:off x="6827722" y="1799453"/>
                <a:ext cx="845950" cy="280944"/>
              </a:xfrm>
              <a:prstGeom prst="rect">
                <a:avLst/>
              </a:prstGeom>
              <a:noFill/>
              <a:ln>
                <a:noFill/>
              </a:ln>
            </p:spPr>
            <p:txBody>
              <a:bodyPr lIns="91425" tIns="45700" rIns="91425" bIns="45700" anchor="t" anchorCtr="0">
                <a:noAutofit/>
              </a:bodyPr>
              <a:lstStyle/>
              <a:p>
                <a:pPr algn="ctr" defTabSz="914400">
                  <a:buClr>
                    <a:srgbClr val="000000"/>
                  </a:buClr>
                  <a:buSzPct val="25000"/>
                  <a:buFont typeface="Arial"/>
                  <a:buNone/>
                </a:pPr>
                <a:r>
                  <a:rPr lang="en" sz="1110" kern="0">
                    <a:solidFill>
                      <a:srgbClr val="000000"/>
                    </a:solidFill>
                    <a:latin typeface="Arial"/>
                    <a:ea typeface="Arial"/>
                    <a:cs typeface="Arial"/>
                    <a:sym typeface="Arial"/>
                  </a:rPr>
                  <a:t>Service</a:t>
                </a:r>
              </a:p>
            </p:txBody>
          </p:sp>
          <p:sp>
            <p:nvSpPr>
              <p:cNvPr id="226" name="Shape 226"/>
              <p:cNvSpPr/>
              <p:nvPr/>
            </p:nvSpPr>
            <p:spPr>
              <a:xfrm>
                <a:off x="7807128" y="1574578"/>
                <a:ext cx="160006" cy="152621"/>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w="9525" cap="flat" cmpd="sng">
                <a:noFill/>
                <a:prstDash val="solid"/>
                <a:round/>
                <a:headEnd type="none" w="med" len="med"/>
                <a:tailEnd type="none" w="med" len="med"/>
              </a:ln>
            </p:spPr>
            <p:txBody>
              <a:bodyPr lIns="91425" tIns="45700" rIns="91425" bIns="45700" anchor="ctr" anchorCtr="0">
                <a:noAutofit/>
              </a:bodyPr>
              <a:lstStyle/>
              <a:p>
                <a:pPr algn="ctr" defTabSz="914400">
                  <a:lnSpc>
                    <a:spcPct val="80000"/>
                  </a:lnSpc>
                  <a:buClr>
                    <a:srgbClr val="000000"/>
                  </a:buClr>
                  <a:buFont typeface="Arial"/>
                  <a:buNone/>
                </a:pPr>
                <a:endParaRPr sz="450" kern="0">
                  <a:solidFill>
                    <a:srgbClr val="FFFFFF"/>
                  </a:solidFill>
                  <a:latin typeface="Arial"/>
                  <a:ea typeface="Arial"/>
                  <a:cs typeface="Arial"/>
                  <a:sym typeface="Arial"/>
                </a:endParaRPr>
              </a:p>
            </p:txBody>
          </p:sp>
        </p:grpSp>
      </p:grpSp>
      <p:grpSp>
        <p:nvGrpSpPr>
          <p:cNvPr id="227" name="Shape 227"/>
          <p:cNvGrpSpPr/>
          <p:nvPr/>
        </p:nvGrpSpPr>
        <p:grpSpPr>
          <a:xfrm>
            <a:off x="7609491" y="448339"/>
            <a:ext cx="1400040" cy="872325"/>
            <a:chOff x="6775984" y="840178"/>
            <a:chExt cx="1744133" cy="886963"/>
          </a:xfrm>
        </p:grpSpPr>
        <p:sp>
          <p:nvSpPr>
            <p:cNvPr id="228" name="Shape 228"/>
            <p:cNvSpPr/>
            <p:nvPr/>
          </p:nvSpPr>
          <p:spPr>
            <a:xfrm>
              <a:off x="6775984" y="840178"/>
              <a:ext cx="1744133" cy="864803"/>
            </a:xfrm>
            <a:prstGeom prst="roundRect">
              <a:avLst>
                <a:gd name="adj" fmla="val 7589"/>
              </a:avLst>
            </a:prstGeom>
            <a:solidFill>
              <a:srgbClr val="D8D8D8"/>
            </a:solidFill>
            <a:ln w="9525" cap="flat" cmpd="sng">
              <a:noFill/>
              <a:prstDash val="solid"/>
              <a:round/>
              <a:headEnd type="none" w="med" len="med"/>
              <a:tailEnd type="none" w="med" len="med"/>
            </a:ln>
          </p:spPr>
          <p:txBody>
            <a:bodyPr lIns="91425" tIns="45700" rIns="91425" bIns="45700" anchor="ctr" anchorCtr="0">
              <a:noAutofit/>
            </a:bodyPr>
            <a:lstStyle/>
            <a:p>
              <a:pPr defTabSz="914400">
                <a:buClr>
                  <a:srgbClr val="000000"/>
                </a:buClr>
                <a:buSzPct val="25000"/>
                <a:buFont typeface="Arial"/>
                <a:buNone/>
              </a:pPr>
              <a:r>
                <a:rPr lang="en" sz="1400" kern="0">
                  <a:solidFill>
                    <a:srgbClr val="000000"/>
                  </a:solidFill>
                  <a:latin typeface="Arial"/>
                  <a:ea typeface="Arial"/>
                  <a:cs typeface="Arial"/>
                  <a:sym typeface="Arial"/>
                </a:rPr>
                <a:t> </a:t>
              </a:r>
            </a:p>
          </p:txBody>
        </p:sp>
        <p:grpSp>
          <p:nvGrpSpPr>
            <p:cNvPr id="229" name="Shape 229"/>
            <p:cNvGrpSpPr/>
            <p:nvPr/>
          </p:nvGrpSpPr>
          <p:grpSpPr>
            <a:xfrm>
              <a:off x="6847703" y="928524"/>
              <a:ext cx="1621611" cy="798617"/>
              <a:chOff x="1163919" y="1239446"/>
              <a:chExt cx="1621611" cy="798617"/>
            </a:xfrm>
          </p:grpSpPr>
          <p:grpSp>
            <p:nvGrpSpPr>
              <p:cNvPr id="230" name="Shape 230"/>
              <p:cNvGrpSpPr/>
              <p:nvPr/>
            </p:nvGrpSpPr>
            <p:grpSpPr>
              <a:xfrm>
                <a:off x="1163919" y="1239446"/>
                <a:ext cx="1621611" cy="568476"/>
                <a:chOff x="5481921" y="2721113"/>
                <a:chExt cx="1621611" cy="568476"/>
              </a:xfrm>
            </p:grpSpPr>
            <p:sp>
              <p:nvSpPr>
                <p:cNvPr id="231" name="Shape 231"/>
                <p:cNvSpPr/>
                <p:nvPr/>
              </p:nvSpPr>
              <p:spPr>
                <a:xfrm>
                  <a:off x="5481921" y="2721113"/>
                  <a:ext cx="1613145" cy="272143"/>
                </a:xfrm>
                <a:prstGeom prst="roundRect">
                  <a:avLst>
                    <a:gd name="adj" fmla="val 17740"/>
                  </a:avLst>
                </a:prstGeom>
                <a:solidFill>
                  <a:srgbClr val="33928A"/>
                </a:solidFill>
                <a:ln w="9525" cap="flat" cmpd="sng">
                  <a:noFill/>
                  <a:prstDash val="solid"/>
                  <a:round/>
                  <a:headEnd type="none" w="med" len="med"/>
                  <a:tailEnd type="none" w="med" len="med"/>
                </a:ln>
              </p:spPr>
              <p:txBody>
                <a:bodyPr lIns="91425" tIns="0" rIns="91425" bIns="0" anchor="ctr" anchorCtr="0">
                  <a:noAutofit/>
                </a:bodyPr>
                <a:lstStyle/>
                <a:p>
                  <a:pPr defTabSz="914400">
                    <a:buClr>
                      <a:srgbClr val="F2F2F2"/>
                    </a:buClr>
                    <a:buSzPct val="25000"/>
                    <a:buFont typeface="Calibri"/>
                    <a:buNone/>
                  </a:pPr>
                  <a:r>
                    <a:rPr lang="en" sz="1000" kern="0">
                      <a:solidFill>
                        <a:srgbClr val="F2F2F2"/>
                      </a:solidFill>
                      <a:latin typeface="Calibri"/>
                      <a:ea typeface="Calibri"/>
                      <a:cs typeface="Calibri"/>
                      <a:sym typeface="Calibri"/>
                    </a:rPr>
                    <a:t>Ops Manager UI</a:t>
                  </a:r>
                </a:p>
              </p:txBody>
            </p:sp>
            <p:sp>
              <p:nvSpPr>
                <p:cNvPr id="232" name="Shape 232"/>
                <p:cNvSpPr/>
                <p:nvPr/>
              </p:nvSpPr>
              <p:spPr>
                <a:xfrm>
                  <a:off x="5490387" y="3017446"/>
                  <a:ext cx="1613145" cy="272143"/>
                </a:xfrm>
                <a:prstGeom prst="roundRect">
                  <a:avLst>
                    <a:gd name="adj" fmla="val 17740"/>
                  </a:avLst>
                </a:prstGeom>
                <a:solidFill>
                  <a:srgbClr val="33928A"/>
                </a:solidFill>
                <a:ln w="9525" cap="flat" cmpd="sng">
                  <a:noFill/>
                  <a:prstDash val="solid"/>
                  <a:round/>
                  <a:headEnd type="none" w="med" len="med"/>
                  <a:tailEnd type="none" w="med" len="med"/>
                </a:ln>
              </p:spPr>
              <p:txBody>
                <a:bodyPr lIns="91425" tIns="0" rIns="91425" bIns="0" anchor="ctr" anchorCtr="0">
                  <a:noAutofit/>
                </a:bodyPr>
                <a:lstStyle/>
                <a:p>
                  <a:pPr defTabSz="914400">
                    <a:buClr>
                      <a:srgbClr val="F2F2F2"/>
                    </a:buClr>
                    <a:buSzPct val="25000"/>
                    <a:buFont typeface="Calibri"/>
                    <a:buNone/>
                  </a:pPr>
                  <a:r>
                    <a:rPr lang="en" sz="925" kern="0">
                      <a:solidFill>
                        <a:srgbClr val="F2F2F2"/>
                      </a:solidFill>
                      <a:latin typeface="Calibri"/>
                      <a:ea typeface="Calibri"/>
                      <a:cs typeface="Calibri"/>
                      <a:sym typeface="Calibri"/>
                    </a:rPr>
                    <a:t>Ops Manager Director</a:t>
                  </a:r>
                </a:p>
              </p:txBody>
            </p:sp>
            <p:sp>
              <p:nvSpPr>
                <p:cNvPr id="233" name="Shape 233"/>
                <p:cNvSpPr/>
                <p:nvPr/>
              </p:nvSpPr>
              <p:spPr>
                <a:xfrm rot="-2700000">
                  <a:off x="6784414" y="2806977"/>
                  <a:ext cx="269998" cy="98294"/>
                </a:xfrm>
                <a:custGeom>
                  <a:avLst/>
                  <a:gdLst/>
                  <a:ahLst/>
                  <a:cxnLst/>
                  <a:rect l="0" t="0" r="0" b="0"/>
                  <a:pathLst>
                    <a:path w="120000" h="120000" extrusionOk="0">
                      <a:moveTo>
                        <a:pt x="18701" y="0"/>
                      </a:moveTo>
                      <a:cubicBezTo>
                        <a:pt x="27010" y="0"/>
                        <a:pt x="34235" y="12740"/>
                        <a:pt x="37662" y="31892"/>
                      </a:cubicBezTo>
                      <a:lnTo>
                        <a:pt x="82337" y="31892"/>
                      </a:lnTo>
                      <a:cubicBezTo>
                        <a:pt x="85765" y="12740"/>
                        <a:pt x="92989" y="0"/>
                        <a:pt x="101298" y="0"/>
                      </a:cubicBezTo>
                      <a:cubicBezTo>
                        <a:pt x="109439" y="0"/>
                        <a:pt x="116540" y="12234"/>
                        <a:pt x="120000" y="30839"/>
                      </a:cubicBezTo>
                      <a:lnTo>
                        <a:pt x="101879" y="30839"/>
                      </a:lnTo>
                      <a:lnTo>
                        <a:pt x="96571" y="60000"/>
                      </a:lnTo>
                      <a:lnTo>
                        <a:pt x="101879" y="89160"/>
                      </a:lnTo>
                      <a:lnTo>
                        <a:pt x="120000" y="89160"/>
                      </a:lnTo>
                      <a:cubicBezTo>
                        <a:pt x="116540" y="107765"/>
                        <a:pt x="109439" y="120000"/>
                        <a:pt x="101298" y="120000"/>
                      </a:cubicBezTo>
                      <a:cubicBezTo>
                        <a:pt x="92989" y="120000"/>
                        <a:pt x="85765" y="107259"/>
                        <a:pt x="82337" y="88107"/>
                      </a:cubicBezTo>
                      <a:lnTo>
                        <a:pt x="37662" y="88107"/>
                      </a:lnTo>
                      <a:cubicBezTo>
                        <a:pt x="34235" y="107259"/>
                        <a:pt x="27010" y="120000"/>
                        <a:pt x="18701" y="120000"/>
                      </a:cubicBezTo>
                      <a:cubicBezTo>
                        <a:pt x="10560" y="120000"/>
                        <a:pt x="3459" y="107765"/>
                        <a:pt x="0" y="89160"/>
                      </a:cubicBezTo>
                      <a:lnTo>
                        <a:pt x="18120" y="89160"/>
                      </a:lnTo>
                      <a:lnTo>
                        <a:pt x="23428" y="60000"/>
                      </a:lnTo>
                      <a:lnTo>
                        <a:pt x="18120" y="30839"/>
                      </a:lnTo>
                      <a:lnTo>
                        <a:pt x="0" y="30839"/>
                      </a:lnTo>
                      <a:cubicBezTo>
                        <a:pt x="3459" y="12234"/>
                        <a:pt x="10560" y="0"/>
                        <a:pt x="18701" y="0"/>
                      </a:cubicBezTo>
                      <a:close/>
                    </a:path>
                  </a:pathLst>
                </a:custGeom>
                <a:solidFill>
                  <a:schemeClr val="lt1"/>
                </a:solidFill>
                <a:ln w="9525" cap="flat" cmpd="sng">
                  <a:noFill/>
                  <a:prstDash val="solid"/>
                  <a:round/>
                  <a:headEnd type="none" w="med" len="med"/>
                  <a:tailEnd type="none" w="med" len="med"/>
                </a:ln>
              </p:spPr>
              <p:txBody>
                <a:bodyPr lIns="91425" tIns="45700" rIns="91425" bIns="45700" anchor="ctr" anchorCtr="0">
                  <a:noAutofit/>
                </a:bodyPr>
                <a:lstStyle/>
                <a:p>
                  <a:pPr algn="ctr" defTabSz="914400">
                    <a:lnSpc>
                      <a:spcPct val="80000"/>
                    </a:lnSpc>
                    <a:buClr>
                      <a:srgbClr val="000000"/>
                    </a:buClr>
                    <a:buFont typeface="Arial"/>
                    <a:buNone/>
                  </a:pPr>
                  <a:endParaRPr sz="300" kern="0">
                    <a:solidFill>
                      <a:srgbClr val="FFFFFF"/>
                    </a:solidFill>
                    <a:latin typeface="Arial"/>
                    <a:ea typeface="Arial"/>
                    <a:cs typeface="Arial"/>
                    <a:sym typeface="Arial"/>
                  </a:endParaRPr>
                </a:p>
              </p:txBody>
            </p:sp>
          </p:grpSp>
          <p:sp>
            <p:nvSpPr>
              <p:cNvPr id="234" name="Shape 234"/>
              <p:cNvSpPr txBox="1"/>
              <p:nvPr/>
            </p:nvSpPr>
            <p:spPr>
              <a:xfrm>
                <a:off x="1169700" y="1761066"/>
                <a:ext cx="1587544" cy="276998"/>
              </a:xfrm>
              <a:prstGeom prst="rect">
                <a:avLst/>
              </a:prstGeom>
              <a:noFill/>
              <a:ln>
                <a:noFill/>
              </a:ln>
            </p:spPr>
            <p:txBody>
              <a:bodyPr lIns="91425" tIns="45700" rIns="91425" bIns="45700" anchor="t" anchorCtr="0">
                <a:noAutofit/>
              </a:bodyPr>
              <a:lstStyle/>
              <a:p>
                <a:pPr algn="ctr" defTabSz="914400">
                  <a:buClr>
                    <a:srgbClr val="000000"/>
                  </a:buClr>
                  <a:buSzPct val="25000"/>
                  <a:buFont typeface="Arial"/>
                  <a:buNone/>
                </a:pPr>
                <a:r>
                  <a:rPr lang="en" sz="925" kern="0" dirty="0">
                    <a:solidFill>
                      <a:srgbClr val="000000"/>
                    </a:solidFill>
                    <a:latin typeface="Arial"/>
                    <a:ea typeface="Arial"/>
                    <a:cs typeface="Arial"/>
                    <a:sym typeface="Arial"/>
                  </a:rPr>
                  <a:t>Operations Manager</a:t>
                </a:r>
              </a:p>
            </p:txBody>
          </p:sp>
        </p:grpSp>
      </p:grpSp>
      <p:pic>
        <p:nvPicPr>
          <p:cNvPr id="2" name="Picture 1" descr="logo.png"/>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014385" y="3653310"/>
            <a:ext cx="415959" cy="383268"/>
          </a:xfrm>
          <a:prstGeom prst="rect">
            <a:avLst/>
          </a:prstGeom>
        </p:spPr>
      </p:pic>
    </p:spTree>
    <p:extLst>
      <p:ext uri="{BB962C8B-B14F-4D97-AF65-F5344CB8AC3E}">
        <p14:creationId xmlns:p14="http://schemas.microsoft.com/office/powerpoint/2010/main" val="347484352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H="1">
            <a:off x="469201" y="1521758"/>
            <a:ext cx="8308010" cy="2794095"/>
          </a:xfrm>
          <a:prstGeom prst="rtTriangle">
            <a:avLst/>
          </a:prstGeom>
          <a:solidFill>
            <a:schemeClr val="accent5">
              <a:lumMod val="20000"/>
              <a:lumOff val="80000"/>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sp>
        <p:nvSpPr>
          <p:cNvPr id="2" name="Title 1"/>
          <p:cNvSpPr>
            <a:spLocks noGrp="1"/>
          </p:cNvSpPr>
          <p:nvPr>
            <p:ph type="title"/>
          </p:nvPr>
        </p:nvSpPr>
        <p:spPr>
          <a:xfrm>
            <a:off x="215464" y="95250"/>
            <a:ext cx="8410574" cy="460374"/>
          </a:xfrm>
        </p:spPr>
        <p:txBody>
          <a:bodyPr/>
          <a:lstStyle/>
          <a:p>
            <a:pPr algn="l"/>
            <a:r>
              <a:rPr lang="en-US" sz="3200" b="1" dirty="0" smtClean="0">
                <a:solidFill>
                  <a:schemeClr val="accent2"/>
                </a:solidFill>
              </a:rPr>
              <a:t>Application-centric  Platforms</a:t>
            </a:r>
            <a:endParaRPr lang="en-US" sz="3200" b="1" dirty="0">
              <a:solidFill>
                <a:schemeClr val="accent2"/>
              </a:solidFill>
            </a:endParaRPr>
          </a:p>
        </p:txBody>
      </p:sp>
      <p:grpSp>
        <p:nvGrpSpPr>
          <p:cNvPr id="6" name="Group 5"/>
          <p:cNvGrpSpPr>
            <a:grpSpLocks noChangeAspect="1"/>
          </p:cNvGrpSpPr>
          <p:nvPr/>
        </p:nvGrpSpPr>
        <p:grpSpPr>
          <a:xfrm>
            <a:off x="458749" y="1341401"/>
            <a:ext cx="2363168" cy="2806605"/>
            <a:chOff x="678262" y="2856832"/>
            <a:chExt cx="2250635" cy="3563942"/>
          </a:xfrm>
        </p:grpSpPr>
        <p:sp>
          <p:nvSpPr>
            <p:cNvPr id="7" name="Rounded Rectangle 6"/>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b="1" dirty="0" smtClean="0">
                  <a:solidFill>
                    <a:srgbClr val="FFC85F"/>
                  </a:solidFill>
                  <a:latin typeface="Arial"/>
                  <a:ea typeface="Calibri"/>
                  <a:cs typeface="Calibri"/>
                </a:rPr>
                <a:t>   </a:t>
              </a:r>
              <a:r>
                <a:rPr lang="en-US" sz="1600" b="1" dirty="0" smtClean="0">
                  <a:solidFill>
                    <a:srgbClr val="FFC85F"/>
                  </a:solidFill>
                  <a:latin typeface="Arial"/>
                  <a:ea typeface="Calibri"/>
                  <a:cs typeface="Calibri"/>
                </a:rPr>
                <a:t>Traditional IT</a:t>
              </a:r>
            </a:p>
          </p:txBody>
        </p:sp>
        <p:grpSp>
          <p:nvGrpSpPr>
            <p:cNvPr id="8" name="Group 7"/>
            <p:cNvGrpSpPr/>
            <p:nvPr/>
          </p:nvGrpSpPr>
          <p:grpSpPr>
            <a:xfrm>
              <a:off x="1186926" y="3515609"/>
              <a:ext cx="1451282" cy="2873828"/>
              <a:chOff x="637640" y="3495636"/>
              <a:chExt cx="1371600" cy="2873828"/>
            </a:xfrm>
          </p:grpSpPr>
          <p:sp>
            <p:nvSpPr>
              <p:cNvPr id="11" name="Rounded Rectangle 10"/>
              <p:cNvSpPr/>
              <p:nvPr/>
            </p:nvSpPr>
            <p:spPr>
              <a:xfrm>
                <a:off x="637640" y="5781636"/>
                <a:ext cx="1371600" cy="261257"/>
              </a:xfrm>
              <a:prstGeom prst="roundRect">
                <a:avLst/>
              </a:prstGeom>
              <a:solidFill>
                <a:schemeClr val="accent2">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FFFFFF"/>
                    </a:solidFill>
                    <a:latin typeface="Arial"/>
                    <a:ea typeface="Calibri"/>
                    <a:cs typeface="Calibri"/>
                  </a:rPr>
                  <a:t>Storage</a:t>
                </a:r>
              </a:p>
            </p:txBody>
          </p:sp>
          <p:sp>
            <p:nvSpPr>
              <p:cNvPr id="12" name="Rounded Rectangle 11"/>
              <p:cNvSpPr/>
              <p:nvPr/>
            </p:nvSpPr>
            <p:spPr>
              <a:xfrm>
                <a:off x="637640" y="5455064"/>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FFFFFF"/>
                    </a:solidFill>
                    <a:latin typeface="Arial"/>
                    <a:ea typeface="Calibri"/>
                    <a:cs typeface="Calibri"/>
                  </a:rPr>
                  <a:t>Servers</a:t>
                </a:r>
              </a:p>
            </p:txBody>
          </p:sp>
          <p:sp>
            <p:nvSpPr>
              <p:cNvPr id="13" name="Rounded Rectangle 12"/>
              <p:cNvSpPr/>
              <p:nvPr/>
            </p:nvSpPr>
            <p:spPr>
              <a:xfrm>
                <a:off x="637640" y="6108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FFFFFF"/>
                    </a:solidFill>
                    <a:latin typeface="Arial"/>
                    <a:ea typeface="Calibri"/>
                    <a:cs typeface="Calibri"/>
                  </a:rPr>
                  <a:t>Networking</a:t>
                </a:r>
              </a:p>
            </p:txBody>
          </p:sp>
          <p:sp>
            <p:nvSpPr>
              <p:cNvPr id="14" name="Rounded Rectangle 13"/>
              <p:cNvSpPr/>
              <p:nvPr/>
            </p:nvSpPr>
            <p:spPr>
              <a:xfrm>
                <a:off x="637640" y="4801921"/>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FFFFFF"/>
                    </a:solidFill>
                    <a:latin typeface="Arial"/>
                    <a:ea typeface="Calibri"/>
                    <a:cs typeface="Calibri"/>
                  </a:rPr>
                  <a:t>O/S</a:t>
                </a:r>
              </a:p>
            </p:txBody>
          </p:sp>
          <p:sp>
            <p:nvSpPr>
              <p:cNvPr id="15" name="Rounded Rectangle 14"/>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FFFFFF"/>
                    </a:solidFill>
                    <a:latin typeface="Arial"/>
                    <a:ea typeface="Calibri"/>
                    <a:cs typeface="Calibri"/>
                  </a:rPr>
                  <a:t>Middleware</a:t>
                </a:r>
              </a:p>
            </p:txBody>
          </p:sp>
          <p:sp>
            <p:nvSpPr>
              <p:cNvPr id="16" name="Rounded Rectangle 15"/>
              <p:cNvSpPr/>
              <p:nvPr/>
            </p:nvSpPr>
            <p:spPr>
              <a:xfrm>
                <a:off x="637640" y="5128493"/>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FFFFFF"/>
                    </a:solidFill>
                    <a:latin typeface="Arial"/>
                    <a:ea typeface="Calibri"/>
                    <a:cs typeface="Calibri"/>
                  </a:rPr>
                  <a:t>Virtualization</a:t>
                </a:r>
              </a:p>
            </p:txBody>
          </p:sp>
          <p:sp>
            <p:nvSpPr>
              <p:cNvPr id="17" name="Rounded Rectangle 16"/>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FFFFFF"/>
                    </a:solidFill>
                    <a:latin typeface="Arial"/>
                    <a:ea typeface="Calibri"/>
                    <a:cs typeface="Calibri"/>
                  </a:rPr>
                  <a:t>Data</a:t>
                </a:r>
              </a:p>
            </p:txBody>
          </p:sp>
          <p:sp>
            <p:nvSpPr>
              <p:cNvPr id="18" name="Rounded Rectangle 17"/>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defRPr/>
                </a:pPr>
                <a:r>
                  <a:rPr lang="en-US" sz="1200" dirty="0" smtClean="0">
                    <a:solidFill>
                      <a:srgbClr val="FFFFFF"/>
                    </a:solidFill>
                    <a:latin typeface="Arial"/>
                    <a:ea typeface="Calibri"/>
                    <a:cs typeface="Calibri"/>
                  </a:rPr>
                  <a:t>Applications</a:t>
                </a:r>
              </a:p>
            </p:txBody>
          </p:sp>
          <p:sp>
            <p:nvSpPr>
              <p:cNvPr id="19" name="Rounded Rectangle 18"/>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FFFFFF"/>
                    </a:solidFill>
                    <a:latin typeface="Arial"/>
                    <a:ea typeface="Calibri"/>
                    <a:cs typeface="Calibri"/>
                  </a:rPr>
                  <a:t>Runtime</a:t>
                </a:r>
              </a:p>
            </p:txBody>
          </p:sp>
        </p:grpSp>
        <p:sp>
          <p:nvSpPr>
            <p:cNvPr id="9" name="Left Brace 8"/>
            <p:cNvSpPr/>
            <p:nvPr/>
          </p:nvSpPr>
          <p:spPr>
            <a:xfrm>
              <a:off x="988436" y="3456019"/>
              <a:ext cx="198489" cy="2964754"/>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en-US" dirty="0">
                <a:solidFill>
                  <a:srgbClr val="000000"/>
                </a:solidFill>
                <a:latin typeface="Calibri"/>
                <a:ea typeface="Calibri"/>
                <a:cs typeface="Calibri"/>
              </a:endParaRPr>
            </a:p>
          </p:txBody>
        </p:sp>
        <p:sp>
          <p:nvSpPr>
            <p:cNvPr id="10" name="TextBox 52"/>
            <p:cNvSpPr txBox="1"/>
            <p:nvPr/>
          </p:nvSpPr>
          <p:spPr>
            <a:xfrm>
              <a:off x="678262" y="4238185"/>
              <a:ext cx="381057" cy="138918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dirty="0" smtClean="0">
                  <a:solidFill>
                    <a:srgbClr val="FFFFFF"/>
                  </a:solidFill>
                  <a:latin typeface="Arial"/>
                  <a:ea typeface="Calibri"/>
                  <a:cs typeface="Calibri"/>
                </a:rPr>
                <a:t>You Manage</a:t>
              </a:r>
              <a:endParaRPr lang="en-US" sz="1400" dirty="0">
                <a:solidFill>
                  <a:srgbClr val="FFFFFF"/>
                </a:solidFill>
                <a:latin typeface="Arial"/>
                <a:ea typeface="Calibri"/>
                <a:cs typeface="Calibri"/>
              </a:endParaRPr>
            </a:p>
          </p:txBody>
        </p:sp>
      </p:grpSp>
      <p:grpSp>
        <p:nvGrpSpPr>
          <p:cNvPr id="20" name="Group 19"/>
          <p:cNvGrpSpPr/>
          <p:nvPr/>
        </p:nvGrpSpPr>
        <p:grpSpPr>
          <a:xfrm>
            <a:off x="2918932" y="1341406"/>
            <a:ext cx="2569995" cy="2830313"/>
            <a:chOff x="2154405" y="2277660"/>
            <a:chExt cx="2569995" cy="3773747"/>
          </a:xfrm>
        </p:grpSpPr>
        <p:sp>
          <p:nvSpPr>
            <p:cNvPr id="21" name="Rounded Rectangle 20"/>
            <p:cNvSpPr/>
            <p:nvPr/>
          </p:nvSpPr>
          <p:spPr>
            <a:xfrm>
              <a:off x="2663719" y="4345508"/>
              <a:ext cx="1523846" cy="274320"/>
            </a:xfrm>
            <a:prstGeom prst="roundRect">
              <a:avLst/>
            </a:prstGeom>
            <a:solidFill>
              <a:srgbClr val="00685D"/>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t" anchorCtr="0"/>
            <a:lstStyle/>
            <a:p>
              <a:pPr algn="ctr" defTabSz="914400">
                <a:lnSpc>
                  <a:spcPct val="80000"/>
                </a:lnSpc>
                <a:defRPr/>
              </a:pPr>
              <a:r>
                <a:rPr lang="en-US" sz="1200" b="1" kern="0" dirty="0">
                  <a:solidFill>
                    <a:srgbClr val="FFFFFF"/>
                  </a:solidFill>
                  <a:effectLst>
                    <a:outerShdw blurRad="38100" dist="38100" dir="2700000" algn="tl">
                      <a:srgbClr val="000000">
                        <a:alpha val="43137"/>
                      </a:srgbClr>
                    </a:outerShdw>
                  </a:effectLst>
                  <a:latin typeface="Arial"/>
                  <a:ea typeface="Calibri"/>
                  <a:cs typeface="Calibri"/>
                </a:rPr>
                <a:t>O/S</a:t>
              </a:r>
            </a:p>
          </p:txBody>
        </p:sp>
        <p:grpSp>
          <p:nvGrpSpPr>
            <p:cNvPr id="22" name="Group 21"/>
            <p:cNvGrpSpPr>
              <a:grpSpLocks noChangeAspect="1"/>
            </p:cNvGrpSpPr>
            <p:nvPr/>
          </p:nvGrpSpPr>
          <p:grpSpPr>
            <a:xfrm>
              <a:off x="2154405" y="2277660"/>
              <a:ext cx="2354552" cy="3742140"/>
              <a:chOff x="686468" y="2856832"/>
              <a:chExt cx="2242429" cy="3563942"/>
            </a:xfrm>
          </p:grpSpPr>
          <p:sp>
            <p:nvSpPr>
              <p:cNvPr id="25" name="Rounded Rectangle 24"/>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b="1" dirty="0" smtClean="0">
                    <a:solidFill>
                      <a:srgbClr val="F27C3A"/>
                    </a:solidFill>
                    <a:latin typeface="Arial"/>
                    <a:ea typeface="Calibri"/>
                    <a:cs typeface="Calibri"/>
                  </a:rPr>
                  <a:t>   </a:t>
                </a:r>
                <a:r>
                  <a:rPr lang="en-US" sz="1600" b="1" dirty="0" smtClean="0">
                    <a:solidFill>
                      <a:srgbClr val="FFC85F"/>
                    </a:solidFill>
                    <a:latin typeface="Arial"/>
                    <a:ea typeface="Calibri"/>
                    <a:cs typeface="Calibri"/>
                  </a:rPr>
                  <a:t>IaaS</a:t>
                </a:r>
              </a:p>
            </p:txBody>
          </p:sp>
          <p:grpSp>
            <p:nvGrpSpPr>
              <p:cNvPr id="26" name="Group 25"/>
              <p:cNvGrpSpPr/>
              <p:nvPr/>
            </p:nvGrpSpPr>
            <p:grpSpPr>
              <a:xfrm>
                <a:off x="1186926" y="3515609"/>
                <a:ext cx="1451282" cy="2873828"/>
                <a:chOff x="637640" y="3495636"/>
                <a:chExt cx="1371600" cy="2873828"/>
              </a:xfrm>
            </p:grpSpPr>
            <p:sp>
              <p:nvSpPr>
                <p:cNvPr id="29" name="Rounded Rectangle 28"/>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000000"/>
                      </a:solidFill>
                      <a:latin typeface="Arial"/>
                      <a:ea typeface="Calibri"/>
                      <a:cs typeface="Calibri"/>
                    </a:rPr>
                    <a:t>Storage</a:t>
                  </a:r>
                </a:p>
              </p:txBody>
            </p:sp>
            <p:sp>
              <p:nvSpPr>
                <p:cNvPr id="30" name="Rounded Rectangle 29"/>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000000"/>
                      </a:solidFill>
                      <a:latin typeface="Arial"/>
                      <a:ea typeface="Calibri"/>
                      <a:cs typeface="Calibri"/>
                    </a:rPr>
                    <a:t>Servers</a:t>
                  </a:r>
                </a:p>
              </p:txBody>
            </p:sp>
            <p:sp>
              <p:nvSpPr>
                <p:cNvPr id="31" name="Rounded Rectangle 30"/>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000000"/>
                      </a:solidFill>
                      <a:latin typeface="Arial"/>
                      <a:ea typeface="Calibri"/>
                      <a:cs typeface="Calibri"/>
                    </a:rPr>
                    <a:t>Networking</a:t>
                  </a:r>
                </a:p>
              </p:txBody>
            </p:sp>
            <p:sp>
              <p:nvSpPr>
                <p:cNvPr id="32" name="Rounded Rectangle 31"/>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FFFFFF"/>
                      </a:solidFill>
                      <a:latin typeface="Arial"/>
                      <a:ea typeface="Calibri"/>
                      <a:cs typeface="Calibri"/>
                    </a:rPr>
                    <a:t>Middleware</a:t>
                  </a:r>
                </a:p>
              </p:txBody>
            </p:sp>
            <p:sp>
              <p:nvSpPr>
                <p:cNvPr id="33" name="Rounded Rectangle 32"/>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000000"/>
                      </a:solidFill>
                      <a:latin typeface="Arial"/>
                      <a:ea typeface="Calibri"/>
                      <a:cs typeface="Calibri"/>
                    </a:rPr>
                    <a:t>Virtualization</a:t>
                  </a:r>
                </a:p>
              </p:txBody>
            </p:sp>
            <p:sp>
              <p:nvSpPr>
                <p:cNvPr id="34" name="Rounded Rectangle 33"/>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FFFFFF"/>
                      </a:solidFill>
                      <a:latin typeface="Arial"/>
                      <a:ea typeface="Calibri"/>
                      <a:cs typeface="Calibri"/>
                    </a:rPr>
                    <a:t>Data</a:t>
                  </a:r>
                </a:p>
              </p:txBody>
            </p:sp>
            <p:sp>
              <p:nvSpPr>
                <p:cNvPr id="35" name="Rounded Rectangle 34"/>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defRPr/>
                  </a:pPr>
                  <a:r>
                    <a:rPr lang="en-US" sz="1200" dirty="0" smtClean="0">
                      <a:solidFill>
                        <a:srgbClr val="FFFFFF"/>
                      </a:solidFill>
                      <a:latin typeface="Arial"/>
                      <a:ea typeface="Calibri"/>
                      <a:cs typeface="Calibri"/>
                    </a:rPr>
                    <a:t>Applications</a:t>
                  </a:r>
                </a:p>
              </p:txBody>
            </p:sp>
            <p:sp>
              <p:nvSpPr>
                <p:cNvPr id="36" name="Rounded Rectangle 35"/>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FFFFFF"/>
                      </a:solidFill>
                      <a:latin typeface="Arial"/>
                      <a:ea typeface="Calibri"/>
                      <a:cs typeface="Calibri"/>
                    </a:rPr>
                    <a:t>Runtime</a:t>
                  </a:r>
                </a:p>
              </p:txBody>
            </p:sp>
          </p:grpSp>
          <p:sp>
            <p:nvSpPr>
              <p:cNvPr id="27" name="Left Brace 26"/>
              <p:cNvSpPr/>
              <p:nvPr/>
            </p:nvSpPr>
            <p:spPr>
              <a:xfrm>
                <a:off x="988436" y="3456019"/>
                <a:ext cx="168940" cy="1498808"/>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en-US" dirty="0">
                  <a:solidFill>
                    <a:srgbClr val="000000"/>
                  </a:solidFill>
                  <a:latin typeface="Calibri"/>
                  <a:ea typeface="Calibri"/>
                  <a:cs typeface="Calibri"/>
                </a:endParaRPr>
              </a:p>
            </p:txBody>
          </p:sp>
          <p:sp>
            <p:nvSpPr>
              <p:cNvPr id="28" name="TextBox 52"/>
              <p:cNvSpPr txBox="1"/>
              <p:nvPr/>
            </p:nvSpPr>
            <p:spPr>
              <a:xfrm>
                <a:off x="686468" y="3499427"/>
                <a:ext cx="381057" cy="138918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dirty="0" smtClean="0">
                    <a:solidFill>
                      <a:srgbClr val="FFFFFF"/>
                    </a:solidFill>
                    <a:latin typeface="Arial"/>
                    <a:ea typeface="Calibri"/>
                    <a:cs typeface="Calibri"/>
                  </a:rPr>
                  <a:t>You Manage</a:t>
                </a:r>
                <a:endParaRPr lang="en-US" sz="1400" dirty="0">
                  <a:solidFill>
                    <a:srgbClr val="FFFFFF"/>
                  </a:solidFill>
                  <a:latin typeface="Arial"/>
                  <a:ea typeface="Calibri"/>
                  <a:cs typeface="Calibri"/>
                </a:endParaRPr>
              </a:p>
            </p:txBody>
          </p:sp>
        </p:grpSp>
        <p:sp>
          <p:nvSpPr>
            <p:cNvPr id="23" name="Left Brace 22"/>
            <p:cNvSpPr/>
            <p:nvPr/>
          </p:nvSpPr>
          <p:spPr>
            <a:xfrm flipH="1">
              <a:off x="4181930" y="4462413"/>
              <a:ext cx="218311" cy="1588994"/>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algn="ctr" defTabSz="914400">
                <a:defRPr/>
              </a:pPr>
              <a:endParaRPr lang="en-US" kern="0" dirty="0">
                <a:solidFill>
                  <a:srgbClr val="000000"/>
                </a:solidFill>
                <a:latin typeface="Arial"/>
                <a:ea typeface="Calibri"/>
                <a:cs typeface="Calibri"/>
              </a:endParaRPr>
            </a:p>
          </p:txBody>
        </p:sp>
        <p:sp>
          <p:nvSpPr>
            <p:cNvPr id="24" name="TextBox 56"/>
            <p:cNvSpPr txBox="1"/>
            <p:nvPr/>
          </p:nvSpPr>
          <p:spPr>
            <a:xfrm flipH="1">
              <a:off x="4324290" y="4918315"/>
              <a:ext cx="400110" cy="615549"/>
            </a:xfrm>
            <a:prstGeom prst="rect">
              <a:avLst/>
            </a:prstGeom>
            <a:noFill/>
            <a:ln>
              <a:noFill/>
            </a:ln>
          </p:spPr>
          <p:txBody>
            <a:bodyPr vert="eaVert"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algn="ctr" defTabSz="914400">
                <a:defRPr/>
              </a:pPr>
              <a:r>
                <a:rPr lang="en-US" sz="1400" b="1" kern="0" dirty="0" smtClean="0">
                  <a:solidFill>
                    <a:srgbClr val="FFFFFF"/>
                  </a:solidFill>
                  <a:latin typeface="Arial"/>
                  <a:ea typeface="Calibri"/>
                  <a:cs typeface="Calibri"/>
                </a:rPr>
                <a:t>IaaS</a:t>
              </a:r>
              <a:endParaRPr lang="en-US" sz="1400" b="1" kern="0" dirty="0">
                <a:solidFill>
                  <a:srgbClr val="FFFFFF"/>
                </a:solidFill>
                <a:latin typeface="Arial"/>
                <a:ea typeface="Calibri"/>
                <a:cs typeface="Calibri"/>
              </a:endParaRPr>
            </a:p>
          </p:txBody>
        </p:sp>
      </p:grpSp>
      <p:grpSp>
        <p:nvGrpSpPr>
          <p:cNvPr id="4" name="Group 3"/>
          <p:cNvGrpSpPr/>
          <p:nvPr/>
        </p:nvGrpSpPr>
        <p:grpSpPr>
          <a:xfrm>
            <a:off x="6957977" y="835533"/>
            <a:ext cx="2010836" cy="769747"/>
            <a:chOff x="6957977" y="835533"/>
            <a:chExt cx="2010836" cy="769747"/>
          </a:xfrm>
        </p:grpSpPr>
        <p:cxnSp>
          <p:nvCxnSpPr>
            <p:cNvPr id="53" name="Straight Arrow Connector 52"/>
            <p:cNvCxnSpPr/>
            <p:nvPr/>
          </p:nvCxnSpPr>
          <p:spPr bwMode="gray">
            <a:xfrm flipV="1">
              <a:off x="7636426" y="1225169"/>
              <a:ext cx="989612" cy="380111"/>
            </a:xfrm>
            <a:prstGeom prst="straightConnector1">
              <a:avLst/>
            </a:prstGeom>
            <a:solidFill>
              <a:schemeClr val="tx2"/>
            </a:solidFill>
            <a:ln w="38100" cap="flat" cmpd="sng" algn="ctr">
              <a:solidFill>
                <a:srgbClr val="2C95DD"/>
              </a:solidFill>
              <a:prstDash val="dash"/>
              <a:round/>
              <a:headEnd type="none" w="med" len="med"/>
              <a:tailEnd type="arrow"/>
            </a:ln>
            <a:effectLst/>
          </p:spPr>
        </p:cxnSp>
        <p:sp>
          <p:nvSpPr>
            <p:cNvPr id="60" name="TextBox 59"/>
            <p:cNvSpPr txBox="1"/>
            <p:nvPr/>
          </p:nvSpPr>
          <p:spPr bwMode="gray">
            <a:xfrm>
              <a:off x="6957977" y="835533"/>
              <a:ext cx="2010836" cy="469666"/>
            </a:xfrm>
            <a:prstGeom prst="rect">
              <a:avLst/>
            </a:prstGeom>
            <a:noFill/>
          </p:spPr>
          <p:txBody>
            <a:bodyPr wrap="square" lIns="38405" tIns="19202" rIns="38405" bIns="19202" rtlCol="0">
              <a:spAutoFit/>
            </a:bodyPr>
            <a:lstStyle/>
            <a:p>
              <a:pPr algn="ctr" defTabSz="384048">
                <a:defRPr/>
              </a:pPr>
              <a:r>
                <a:rPr lang="en-US" sz="1400" b="1" kern="0" dirty="0" smtClean="0">
                  <a:solidFill>
                    <a:srgbClr val="FFFFFF"/>
                  </a:solidFill>
                  <a:latin typeface="Calibri"/>
                  <a:cs typeface="Calibri"/>
                </a:rPr>
                <a:t>Business Value, Agility &amp; Cost Savings</a:t>
              </a:r>
              <a:endParaRPr lang="en-US" sz="1400" b="1" kern="0" dirty="0">
                <a:solidFill>
                  <a:srgbClr val="FFFFFF"/>
                </a:solidFill>
                <a:latin typeface="Calibri"/>
                <a:cs typeface="Calibri"/>
              </a:endParaRPr>
            </a:p>
          </p:txBody>
        </p:sp>
      </p:grpSp>
      <p:grpSp>
        <p:nvGrpSpPr>
          <p:cNvPr id="3" name="Group 2"/>
          <p:cNvGrpSpPr/>
          <p:nvPr/>
        </p:nvGrpSpPr>
        <p:grpSpPr>
          <a:xfrm>
            <a:off x="5255329" y="1341402"/>
            <a:ext cx="3635353" cy="2806606"/>
            <a:chOff x="5255329" y="1341402"/>
            <a:chExt cx="3635353" cy="2806606"/>
          </a:xfrm>
        </p:grpSpPr>
        <p:sp>
          <p:nvSpPr>
            <p:cNvPr id="38" name="Rounded Rectangle 37"/>
            <p:cNvSpPr/>
            <p:nvPr/>
          </p:nvSpPr>
          <p:spPr>
            <a:xfrm>
              <a:off x="6112580" y="2892289"/>
              <a:ext cx="1523846" cy="205740"/>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000000"/>
                  </a:solidFill>
                  <a:latin typeface="Arial"/>
                  <a:ea typeface="Calibri"/>
                  <a:cs typeface="Calibri"/>
                </a:rPr>
                <a:t>O/S</a:t>
              </a:r>
            </a:p>
          </p:txBody>
        </p:sp>
        <p:grpSp>
          <p:nvGrpSpPr>
            <p:cNvPr id="39" name="Group 38"/>
            <p:cNvGrpSpPr>
              <a:grpSpLocks noChangeAspect="1"/>
            </p:cNvGrpSpPr>
            <p:nvPr/>
          </p:nvGrpSpPr>
          <p:grpSpPr>
            <a:xfrm>
              <a:off x="5605101" y="1341402"/>
              <a:ext cx="2352716" cy="2806606"/>
              <a:chOff x="688216" y="2856832"/>
              <a:chExt cx="2240681" cy="3563942"/>
            </a:xfrm>
          </p:grpSpPr>
          <p:sp>
            <p:nvSpPr>
              <p:cNvPr id="42" name="Rounded Rectangle 41"/>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b="1" dirty="0" smtClean="0">
                    <a:solidFill>
                      <a:srgbClr val="FFC85F"/>
                    </a:solidFill>
                    <a:latin typeface="Arial"/>
                    <a:ea typeface="Calibri"/>
                    <a:cs typeface="Calibri"/>
                  </a:rPr>
                  <a:t>   </a:t>
                </a:r>
                <a:r>
                  <a:rPr lang="en-US" sz="1600" b="1" dirty="0" smtClean="0">
                    <a:solidFill>
                      <a:srgbClr val="FFC85F"/>
                    </a:solidFill>
                    <a:latin typeface="Arial"/>
                    <a:ea typeface="Calibri"/>
                    <a:cs typeface="Calibri"/>
                  </a:rPr>
                  <a:t>Cloud Native</a:t>
                </a:r>
              </a:p>
            </p:txBody>
          </p:sp>
          <p:grpSp>
            <p:nvGrpSpPr>
              <p:cNvPr id="43" name="Group 42"/>
              <p:cNvGrpSpPr/>
              <p:nvPr/>
            </p:nvGrpSpPr>
            <p:grpSpPr>
              <a:xfrm>
                <a:off x="1186926" y="3515609"/>
                <a:ext cx="1451282" cy="2873828"/>
                <a:chOff x="637640" y="3495636"/>
                <a:chExt cx="1371600" cy="2873828"/>
              </a:xfrm>
            </p:grpSpPr>
            <p:sp>
              <p:nvSpPr>
                <p:cNvPr id="44" name="Rounded Rectangle 43"/>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000000"/>
                      </a:solidFill>
                      <a:latin typeface="Arial"/>
                      <a:ea typeface="Calibri"/>
                      <a:cs typeface="Calibri"/>
                    </a:rPr>
                    <a:t>Storage</a:t>
                  </a:r>
                </a:p>
              </p:txBody>
            </p:sp>
            <p:sp>
              <p:nvSpPr>
                <p:cNvPr id="45" name="Rounded Rectangle 44"/>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000000"/>
                      </a:solidFill>
                      <a:latin typeface="Arial"/>
                      <a:ea typeface="Calibri"/>
                      <a:cs typeface="Calibri"/>
                    </a:rPr>
                    <a:t>Servers</a:t>
                  </a:r>
                </a:p>
              </p:txBody>
            </p:sp>
            <p:sp>
              <p:nvSpPr>
                <p:cNvPr id="46" name="Rounded Rectangle 45"/>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000000"/>
                      </a:solidFill>
                      <a:latin typeface="Arial"/>
                      <a:ea typeface="Calibri"/>
                      <a:cs typeface="Calibri"/>
                    </a:rPr>
                    <a:t>Networking</a:t>
                  </a:r>
                </a:p>
              </p:txBody>
            </p:sp>
            <p:sp>
              <p:nvSpPr>
                <p:cNvPr id="47" name="Rounded Rectangle 46"/>
                <p:cNvSpPr/>
                <p:nvPr/>
              </p:nvSpPr>
              <p:spPr>
                <a:xfrm>
                  <a:off x="637640" y="4475350"/>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000000"/>
                      </a:solidFill>
                      <a:latin typeface="Arial"/>
                      <a:ea typeface="Calibri"/>
                      <a:cs typeface="Calibri"/>
                    </a:rPr>
                    <a:t>Middleware</a:t>
                  </a:r>
                </a:p>
              </p:txBody>
            </p:sp>
            <p:sp>
              <p:nvSpPr>
                <p:cNvPr id="48" name="Rounded Rectangle 47"/>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000000"/>
                      </a:solidFill>
                      <a:latin typeface="Arial"/>
                      <a:ea typeface="Calibri"/>
                      <a:cs typeface="Calibri"/>
                    </a:rPr>
                    <a:t>Virtualization</a:t>
                  </a:r>
                </a:p>
              </p:txBody>
            </p:sp>
            <p:sp>
              <p:nvSpPr>
                <p:cNvPr id="49" name="Rounded Rectangle 48"/>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FFFFFF"/>
                      </a:solidFill>
                      <a:latin typeface="Arial"/>
                      <a:ea typeface="Calibri"/>
                      <a:cs typeface="Calibri"/>
                    </a:rPr>
                    <a:t>Data</a:t>
                  </a:r>
                </a:p>
              </p:txBody>
            </p:sp>
            <p:sp>
              <p:nvSpPr>
                <p:cNvPr id="50" name="Rounded Rectangle 49"/>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defRPr/>
                  </a:pPr>
                  <a:r>
                    <a:rPr lang="en-US" sz="1200" dirty="0" smtClean="0">
                      <a:solidFill>
                        <a:srgbClr val="FFFFFF"/>
                      </a:solidFill>
                      <a:latin typeface="Arial"/>
                      <a:ea typeface="Calibri"/>
                      <a:cs typeface="Calibri"/>
                    </a:rPr>
                    <a:t>Applications</a:t>
                  </a:r>
                </a:p>
              </p:txBody>
            </p:sp>
            <p:sp>
              <p:nvSpPr>
                <p:cNvPr id="51" name="Rounded Rectangle 50"/>
                <p:cNvSpPr/>
                <p:nvPr/>
              </p:nvSpPr>
              <p:spPr>
                <a:xfrm>
                  <a:off x="637640" y="4148779"/>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000000"/>
                      </a:solidFill>
                      <a:latin typeface="Arial"/>
                      <a:ea typeface="Calibri"/>
                      <a:cs typeface="Calibri"/>
                    </a:rPr>
                    <a:t>Runtime</a:t>
                  </a:r>
                </a:p>
              </p:txBody>
            </p:sp>
          </p:grpSp>
        </p:grpSp>
        <p:sp>
          <p:nvSpPr>
            <p:cNvPr id="41" name="TextBox 56"/>
            <p:cNvSpPr txBox="1"/>
            <p:nvPr/>
          </p:nvSpPr>
          <p:spPr>
            <a:xfrm rot="16200000" flipH="1">
              <a:off x="7807994" y="2737507"/>
              <a:ext cx="1046440" cy="1118936"/>
            </a:xfrm>
            <a:prstGeom prst="rect">
              <a:avLst/>
            </a:prstGeom>
            <a:noFill/>
            <a:ln>
              <a:noFill/>
            </a:ln>
          </p:spPr>
          <p:txBody>
            <a:bodyPr vert="eaVert"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algn="ctr" defTabSz="914400">
                <a:defRPr/>
              </a:pPr>
              <a:r>
                <a:rPr lang="en-US" sz="1400" b="1" kern="0" dirty="0" smtClean="0">
                  <a:solidFill>
                    <a:srgbClr val="FFFFFF"/>
                  </a:solidFill>
                  <a:latin typeface="Arial"/>
                  <a:ea typeface="Calibri"/>
                  <a:cs typeface="Calibri"/>
                </a:rPr>
                <a:t>Pivotal CF </a:t>
              </a:r>
            </a:p>
            <a:p>
              <a:pPr algn="ctr" defTabSz="914400">
                <a:defRPr/>
              </a:pPr>
              <a:r>
                <a:rPr lang="en-US" sz="1400" b="1" kern="0" dirty="0" smtClean="0">
                  <a:solidFill>
                    <a:srgbClr val="FFFFFF"/>
                  </a:solidFill>
                  <a:latin typeface="Arial"/>
                  <a:ea typeface="Calibri"/>
                  <a:cs typeface="Calibri"/>
                </a:rPr>
                <a:t>+ </a:t>
              </a:r>
            </a:p>
            <a:p>
              <a:pPr algn="ctr" defTabSz="914400">
                <a:defRPr/>
              </a:pPr>
              <a:r>
                <a:rPr lang="en-US" sz="1400" b="1" kern="0" dirty="0" smtClean="0">
                  <a:solidFill>
                    <a:srgbClr val="FFFFFF"/>
                  </a:solidFill>
                  <a:latin typeface="Arial"/>
                  <a:ea typeface="Calibri"/>
                  <a:cs typeface="Calibri"/>
                </a:rPr>
                <a:t>Choice of IaaS</a:t>
              </a:r>
              <a:endParaRPr lang="en-US" sz="1400" b="1" kern="0" dirty="0">
                <a:solidFill>
                  <a:srgbClr val="FFFFFF"/>
                </a:solidFill>
                <a:latin typeface="Arial"/>
                <a:ea typeface="Calibri"/>
                <a:cs typeface="Calibri"/>
              </a:endParaRPr>
            </a:p>
          </p:txBody>
        </p:sp>
        <p:sp>
          <p:nvSpPr>
            <p:cNvPr id="57" name="Left Brace 56"/>
            <p:cNvSpPr/>
            <p:nvPr/>
          </p:nvSpPr>
          <p:spPr>
            <a:xfrm flipH="1">
              <a:off x="7659657" y="2380211"/>
              <a:ext cx="270688" cy="1759989"/>
            </a:xfrm>
            <a:prstGeom prst="leftBrace">
              <a:avLst>
                <a:gd name="adj1" fmla="val 0"/>
                <a:gd name="adj2" fmla="val 50000"/>
              </a:avLst>
            </a:prstGeom>
            <a:noFill/>
            <a:ln w="19050" cap="flat" cmpd="sng" algn="ctr">
              <a:solidFill>
                <a:srgbClr val="FFFFFF"/>
              </a:solidFill>
              <a:prstDash val="solid"/>
            </a:ln>
            <a:effectLst/>
          </p:spPr>
          <p:txBody>
            <a:bodyPr rtlCol="0" anchor="ctr"/>
            <a:lstStyle/>
            <a:p>
              <a:pPr algn="ctr" defTabSz="914400">
                <a:defRPr/>
              </a:pPr>
              <a:endParaRPr lang="en-US" kern="0" dirty="0">
                <a:solidFill>
                  <a:srgbClr val="000000"/>
                </a:solidFill>
                <a:latin typeface="Arial"/>
                <a:ea typeface="Calibri"/>
                <a:cs typeface="Calibri"/>
              </a:endParaRPr>
            </a:p>
          </p:txBody>
        </p:sp>
        <p:sp>
          <p:nvSpPr>
            <p:cNvPr id="63" name="Left Brace 62"/>
            <p:cNvSpPr/>
            <p:nvPr/>
          </p:nvSpPr>
          <p:spPr>
            <a:xfrm>
              <a:off x="5752665" y="1858850"/>
              <a:ext cx="317596" cy="538582"/>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en-US" dirty="0">
                <a:solidFill>
                  <a:srgbClr val="000000"/>
                </a:solidFill>
                <a:latin typeface="Calibri"/>
                <a:ea typeface="Calibri"/>
                <a:cs typeface="Calibri"/>
              </a:endParaRPr>
            </a:p>
          </p:txBody>
        </p:sp>
        <p:sp>
          <p:nvSpPr>
            <p:cNvPr id="64" name="TextBox 52"/>
            <p:cNvSpPr txBox="1"/>
            <p:nvPr/>
          </p:nvSpPr>
          <p:spPr>
            <a:xfrm>
              <a:off x="5255329" y="1685324"/>
              <a:ext cx="615553" cy="807056"/>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dirty="0" smtClean="0">
                  <a:solidFill>
                    <a:srgbClr val="FFFFFF"/>
                  </a:solidFill>
                  <a:latin typeface="Arial"/>
                  <a:ea typeface="Calibri"/>
                  <a:cs typeface="Calibri"/>
                </a:rPr>
                <a:t>You Manage</a:t>
              </a:r>
              <a:endParaRPr lang="en-US" sz="1400" dirty="0">
                <a:solidFill>
                  <a:srgbClr val="FFFFFF"/>
                </a:solidFill>
                <a:latin typeface="Arial"/>
                <a:ea typeface="Calibri"/>
                <a:cs typeface="Calibri"/>
              </a:endParaRPr>
            </a:p>
          </p:txBody>
        </p:sp>
      </p:grpSp>
    </p:spTree>
    <p:extLst>
      <p:ext uri="{BB962C8B-B14F-4D97-AF65-F5344CB8AC3E}">
        <p14:creationId xmlns:p14="http://schemas.microsoft.com/office/powerpoint/2010/main" val="24576394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p:tgtEl>
                                          <p:spTgt spid="20"/>
                                        </p:tgtEl>
                                        <p:attrNameLst>
                                          <p:attrName>ppt_y</p:attrName>
                                        </p:attrNameLst>
                                      </p:cBhvr>
                                      <p:tavLst>
                                        <p:tav tm="0">
                                          <p:val>
                                            <p:strVal val="#ppt_y+#ppt_h*1.125000"/>
                                          </p:val>
                                        </p:tav>
                                        <p:tav tm="100000">
                                          <p:val>
                                            <p:strVal val="#ppt_y"/>
                                          </p:val>
                                        </p:tav>
                                      </p:tavLst>
                                    </p:anim>
                                    <p:animEffect transition="in" filter="wipe(up)">
                                      <p:cBhvr>
                                        <p:cTn id="14" dur="500"/>
                                        <p:tgtEl>
                                          <p:spTgt spid="20"/>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p:tgtEl>
                                          <p:spTgt spid="3"/>
                                        </p:tgtEl>
                                        <p:attrNameLst>
                                          <p:attrName>ppt_y</p:attrName>
                                        </p:attrNameLst>
                                      </p:cBhvr>
                                      <p:tavLst>
                                        <p:tav tm="0">
                                          <p:val>
                                            <p:strVal val="#ppt_y+#ppt_h*1.125000"/>
                                          </p:val>
                                        </p:tav>
                                        <p:tav tm="100000">
                                          <p:val>
                                            <p:strVal val="#ppt_y"/>
                                          </p:val>
                                        </p:tav>
                                      </p:tavLst>
                                    </p:anim>
                                    <p:animEffect transition="in" filter="wipe(up)">
                                      <p:cBhvr>
                                        <p:cTn id="20" dur="500"/>
                                        <p:tgtEl>
                                          <p:spTgt spid="3"/>
                                        </p:tgtEl>
                                      </p:cBhvr>
                                    </p:animEffect>
                                  </p:childTnLst>
                                </p:cTn>
                              </p:par>
                            </p:childTnLst>
                          </p:cTn>
                        </p:par>
                        <p:par>
                          <p:cTn id="21" fill="hold">
                            <p:stCondLst>
                              <p:cond delay="500"/>
                            </p:stCondLst>
                            <p:childTnLst>
                              <p:par>
                                <p:cTn id="22" presetID="12" presetClass="entr" presetSubtype="4"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p:tgtEl>
                                          <p:spTgt spid="4"/>
                                        </p:tgtEl>
                                        <p:attrNameLst>
                                          <p:attrName>ppt_y</p:attrName>
                                        </p:attrNameLst>
                                      </p:cBhvr>
                                      <p:tavLst>
                                        <p:tav tm="0">
                                          <p:val>
                                            <p:strVal val="#ppt_y+#ppt_h*1.125000"/>
                                          </p:val>
                                        </p:tav>
                                        <p:tav tm="100000">
                                          <p:val>
                                            <p:strVal val="#ppt_y"/>
                                          </p:val>
                                        </p:tav>
                                      </p:tavLst>
                                    </p:anim>
                                    <p:animEffect transition="in" filter="wipe(up)">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3512937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Shape 250"/>
          <p:cNvPicPr preferRelativeResize="0"/>
          <p:nvPr/>
        </p:nvPicPr>
        <p:blipFill rotWithShape="1">
          <a:blip r:embed="rId3">
            <a:alphaModFix/>
          </a:blip>
          <a:srcRect t="14965" b="3749"/>
          <a:stretch/>
        </p:blipFill>
        <p:spPr>
          <a:xfrm>
            <a:off x="-7020" y="0"/>
            <a:ext cx="9158040" cy="5143500"/>
          </a:xfrm>
          <a:prstGeom prst="rect">
            <a:avLst/>
          </a:prstGeom>
          <a:noFill/>
          <a:ln>
            <a:noFill/>
          </a:ln>
        </p:spPr>
      </p:pic>
      <p:sp>
        <p:nvSpPr>
          <p:cNvPr id="15" name="Shape 251"/>
          <p:cNvSpPr/>
          <p:nvPr/>
        </p:nvSpPr>
        <p:spPr>
          <a:xfrm>
            <a:off x="-7019" y="0"/>
            <a:ext cx="9158040" cy="5143500"/>
          </a:xfrm>
          <a:prstGeom prst="rect">
            <a:avLst/>
          </a:prstGeom>
          <a:solidFill>
            <a:srgbClr val="182730">
              <a:alpha val="61960"/>
            </a:srgbClr>
          </a:solidFill>
          <a:ln>
            <a:noFill/>
          </a:ln>
        </p:spPr>
        <p:txBody>
          <a:bodyPr lIns="91425" tIns="45700" rIns="91425" bIns="45700" anchor="ctr" anchorCtr="0">
            <a:noAutofit/>
          </a:bodyPr>
          <a:lstStyle/>
          <a:p>
            <a:pPr algn="ctr" defTabSz="914400"/>
            <a:endParaRPr kern="0">
              <a:solidFill>
                <a:srgbClr val="FFFFFF"/>
              </a:solidFill>
              <a:latin typeface="Arial"/>
              <a:ea typeface="Arial"/>
              <a:cs typeface="Arial"/>
              <a:sym typeface="Arial"/>
              <a:rtl val="0"/>
            </a:endParaRPr>
          </a:p>
        </p:txBody>
      </p:sp>
      <p:sp>
        <p:nvSpPr>
          <p:cNvPr id="9" name="TextBox 8"/>
          <p:cNvSpPr txBox="1"/>
          <p:nvPr/>
        </p:nvSpPr>
        <p:spPr>
          <a:xfrm>
            <a:off x="623455" y="1498520"/>
            <a:ext cx="7897090" cy="646331"/>
          </a:xfrm>
          <a:prstGeom prst="rect">
            <a:avLst/>
          </a:prstGeom>
          <a:noFill/>
          <a:effectLst>
            <a:outerShdw blurRad="50800" dist="38100" dir="2700000" algn="tl" rotWithShape="0">
              <a:prstClr val="black">
                <a:alpha val="40000"/>
              </a:prstClr>
            </a:outerShdw>
          </a:effectLst>
        </p:spPr>
        <p:txBody>
          <a:bodyPr wrap="square" rtlCol="0">
            <a:spAutoFit/>
          </a:bodyPr>
          <a:lstStyle/>
          <a:p>
            <a:pPr defTabSz="914400">
              <a:spcAft>
                <a:spcPts val="600"/>
              </a:spcAft>
            </a:pPr>
            <a:r>
              <a:rPr lang="en-US" sz="3600" b="1" kern="0" dirty="0" smtClean="0">
                <a:solidFill>
                  <a:srgbClr val="00AE9E"/>
                </a:solidFill>
                <a:latin typeface="Arial"/>
                <a:ea typeface="Arial"/>
                <a:cs typeface="Arial"/>
                <a:sym typeface="Arial"/>
                <a:rtl val="0"/>
              </a:rPr>
              <a:t>WE BELIEVE</a:t>
            </a:r>
            <a:endParaRPr lang="en-US" sz="2300" kern="0" dirty="0" smtClean="0">
              <a:solidFill>
                <a:srgbClr val="00AE9E"/>
              </a:solidFill>
              <a:latin typeface="Arial"/>
              <a:ea typeface="Arial"/>
              <a:cs typeface="Arial"/>
              <a:sym typeface="Arial"/>
              <a:rtl val="0"/>
            </a:endParaRPr>
          </a:p>
        </p:txBody>
      </p:sp>
      <p:sp>
        <p:nvSpPr>
          <p:cNvPr id="6" name="TextBox 5"/>
          <p:cNvSpPr txBox="1"/>
          <p:nvPr/>
        </p:nvSpPr>
        <p:spPr>
          <a:xfrm>
            <a:off x="623455" y="2121387"/>
            <a:ext cx="7897090" cy="800219"/>
          </a:xfrm>
          <a:prstGeom prst="rect">
            <a:avLst/>
          </a:prstGeom>
          <a:noFill/>
          <a:effectLst/>
        </p:spPr>
        <p:txBody>
          <a:bodyPr wrap="square" rtlCol="0">
            <a:spAutoFit/>
          </a:bodyPr>
          <a:lstStyle/>
          <a:p>
            <a:pPr defTabSz="914400"/>
            <a:r>
              <a:rPr lang="en-US" sz="2300" kern="0" dirty="0" smtClean="0">
                <a:solidFill>
                  <a:srgbClr val="FFFFFF"/>
                </a:solidFill>
                <a:latin typeface="Arial"/>
                <a:ea typeface="Arial"/>
                <a:cs typeface="Arial"/>
                <a:sym typeface="Arial"/>
                <a:rtl val="0"/>
              </a:rPr>
              <a:t>Transforming how the world builds software</a:t>
            </a:r>
            <a:br>
              <a:rPr lang="en-US" sz="2300" kern="0" dirty="0" smtClean="0">
                <a:solidFill>
                  <a:srgbClr val="FFFFFF"/>
                </a:solidFill>
                <a:latin typeface="Arial"/>
                <a:ea typeface="Arial"/>
                <a:cs typeface="Arial"/>
                <a:sym typeface="Arial"/>
                <a:rtl val="0"/>
              </a:rPr>
            </a:br>
            <a:r>
              <a:rPr lang="en-US" sz="2300" kern="0" dirty="0" smtClean="0">
                <a:solidFill>
                  <a:srgbClr val="FFFFFF"/>
                </a:solidFill>
                <a:latin typeface="Arial"/>
                <a:ea typeface="Arial"/>
                <a:cs typeface="Arial"/>
                <a:sym typeface="Arial"/>
                <a:rtl val="0"/>
              </a:rPr>
              <a:t>will shape the future.</a:t>
            </a: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Tree>
    <p:extLst>
      <p:ext uri="{BB962C8B-B14F-4D97-AF65-F5344CB8AC3E}">
        <p14:creationId xmlns:p14="http://schemas.microsoft.com/office/powerpoint/2010/main" val="215964822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Shape 1039"/>
          <p:cNvSpPr txBox="1">
            <a:spLocks noGrp="1"/>
          </p:cNvSpPr>
          <p:nvPr>
            <p:ph type="title"/>
          </p:nvPr>
        </p:nvSpPr>
        <p:spPr>
          <a:xfrm>
            <a:off x="457200" y="146211"/>
            <a:ext cx="8229600" cy="857400"/>
          </a:xfrm>
        </p:spPr>
        <p:txBody>
          <a:bodyPr/>
          <a:lstStyle/>
          <a:p>
            <a:pPr lvl="0"/>
            <a:r>
              <a:rPr lang="en-US" sz="3200" b="1" dirty="0" smtClean="0">
                <a:solidFill>
                  <a:schemeClr val="accent2"/>
                </a:solidFill>
                <a:sym typeface="Calibri"/>
              </a:rPr>
              <a:t>What Just Happened?</a:t>
            </a:r>
            <a:endParaRPr lang="en-US" sz="3200" b="1" dirty="0">
              <a:solidFill>
                <a:schemeClr val="accent2"/>
              </a:solidFill>
              <a:sym typeface="Calibri"/>
            </a:endParaRPr>
          </a:p>
        </p:txBody>
      </p:sp>
      <p:pic>
        <p:nvPicPr>
          <p:cNvPr id="8" name="Shape 1040"/>
          <p:cNvPicPr preferRelativeResize="0">
            <a:picLocks noGrp="1"/>
          </p:cNvPicPr>
          <p:nvPr>
            <p:ph type="body" sz="quarter" idx="4294967295"/>
          </p:nvPr>
        </p:nvPicPr>
        <p:blipFill rotWithShape="1">
          <a:blip r:embed="rId3">
            <a:alphaModFix/>
          </a:blip>
          <a:srcRect t="-71" b="-155"/>
          <a:stretch/>
        </p:blipFill>
        <p:spPr>
          <a:xfrm>
            <a:off x="417381" y="1150335"/>
            <a:ext cx="8309238" cy="3739024"/>
          </a:xfrm>
          <a:prstGeom prst="rect">
            <a:avLst/>
          </a:prstGeom>
          <a:noFill/>
          <a:ln>
            <a:noFill/>
          </a:ln>
        </p:spPr>
      </p:pic>
      <p:pic>
        <p:nvPicPr>
          <p:cNvPr id="9" name="Shape 1060"/>
          <p:cNvPicPr preferRelativeResize="0"/>
          <p:nvPr/>
        </p:nvPicPr>
        <p:blipFill rotWithShape="1">
          <a:blip r:embed="rId4">
            <a:alphaModFix/>
          </a:blip>
          <a:srcRect l="19954" r="21906" b="35674"/>
          <a:stretch/>
        </p:blipFill>
        <p:spPr>
          <a:xfrm>
            <a:off x="8092406" y="4556197"/>
            <a:ext cx="349250" cy="217487"/>
          </a:xfrm>
          <a:prstGeom prst="rect">
            <a:avLst/>
          </a:prstGeom>
          <a:noFill/>
          <a:ln>
            <a:noFill/>
          </a:ln>
        </p:spPr>
      </p:pic>
      <p:pic>
        <p:nvPicPr>
          <p:cNvPr id="10" name="Shape 1061"/>
          <p:cNvPicPr preferRelativeResize="0"/>
          <p:nvPr/>
        </p:nvPicPr>
        <p:blipFill rotWithShape="1">
          <a:blip r:embed="rId5">
            <a:alphaModFix/>
          </a:blip>
          <a:srcRect l="-1792" t="72528" r="584" b="-2418"/>
          <a:stretch/>
        </p:blipFill>
        <p:spPr>
          <a:xfrm>
            <a:off x="6993856" y="4568897"/>
            <a:ext cx="1090612" cy="180975"/>
          </a:xfrm>
          <a:prstGeom prst="rect">
            <a:avLst/>
          </a:prstGeom>
          <a:noFill/>
          <a:ln>
            <a:noFill/>
          </a:ln>
        </p:spPr>
      </p:pic>
    </p:spTree>
    <p:extLst>
      <p:ext uri="{BB962C8B-B14F-4D97-AF65-F5344CB8AC3E}">
        <p14:creationId xmlns:p14="http://schemas.microsoft.com/office/powerpoint/2010/main" val="2489484004"/>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pic>
        <p:nvPicPr>
          <p:cNvPr id="976" name="Shape 976"/>
          <p:cNvPicPr preferRelativeResize="0"/>
          <p:nvPr/>
        </p:nvPicPr>
        <p:blipFill rotWithShape="1">
          <a:blip r:embed="rId3">
            <a:alphaModFix/>
          </a:blip>
          <a:srcRect/>
          <a:stretch/>
        </p:blipFill>
        <p:spPr>
          <a:xfrm>
            <a:off x="1507" y="7"/>
            <a:ext cx="5434092" cy="4368139"/>
          </a:xfrm>
          <a:prstGeom prst="rect">
            <a:avLst/>
          </a:prstGeom>
          <a:noFill/>
          <a:ln>
            <a:noFill/>
          </a:ln>
        </p:spPr>
      </p:pic>
      <p:pic>
        <p:nvPicPr>
          <p:cNvPr id="977" name="Shape 977"/>
          <p:cNvPicPr preferRelativeResize="0"/>
          <p:nvPr/>
        </p:nvPicPr>
        <p:blipFill rotWithShape="1">
          <a:blip r:embed="rId4">
            <a:alphaModFix/>
          </a:blip>
          <a:srcRect t="35656"/>
          <a:stretch/>
        </p:blipFill>
        <p:spPr>
          <a:xfrm>
            <a:off x="0" y="3579247"/>
            <a:ext cx="5429612" cy="1083542"/>
          </a:xfrm>
          <a:prstGeom prst="rect">
            <a:avLst/>
          </a:prstGeom>
          <a:noFill/>
          <a:ln>
            <a:noFill/>
          </a:ln>
        </p:spPr>
      </p:pic>
      <p:sp>
        <p:nvSpPr>
          <p:cNvPr id="988" name="Shape 988"/>
          <p:cNvSpPr/>
          <p:nvPr/>
        </p:nvSpPr>
        <p:spPr>
          <a:xfrm>
            <a:off x="1536396" y="355260"/>
            <a:ext cx="1365554" cy="195393"/>
          </a:xfrm>
          <a:prstGeom prst="rect">
            <a:avLst/>
          </a:prstGeom>
          <a:solidFill>
            <a:schemeClr val="tx2"/>
          </a:solidFill>
          <a:ln>
            <a:solidFill>
              <a:schemeClr val="tx2"/>
            </a:solidFill>
          </a:ln>
        </p:spPr>
        <p:txBody>
          <a:bodyPr lIns="19050" tIns="19050" rIns="19050" bIns="19050" anchor="ctr" anchorCtr="0">
            <a:noAutofit/>
          </a:bodyPr>
          <a:lstStyle/>
          <a:p>
            <a:pPr marL="0" marR="0" lvl="0" indent="0" algn="l" rtl="0">
              <a:spcBef>
                <a:spcPts val="0"/>
              </a:spcBef>
              <a:buNone/>
            </a:pPr>
            <a:endParaRPr sz="1200" b="0" i="0" u="none" strike="noStrike" cap="none" baseline="0">
              <a:solidFill>
                <a:srgbClr val="FFFFFF"/>
              </a:solidFill>
              <a:latin typeface="Helvetica Neue"/>
              <a:ea typeface="Helvetica Neue"/>
              <a:cs typeface="Helvetica Neue"/>
              <a:sym typeface="Helvetica Neue"/>
            </a:endParaRPr>
          </a:p>
        </p:txBody>
      </p:sp>
      <p:grpSp>
        <p:nvGrpSpPr>
          <p:cNvPr id="10" name="Group 9"/>
          <p:cNvGrpSpPr/>
          <p:nvPr/>
        </p:nvGrpSpPr>
        <p:grpSpPr>
          <a:xfrm>
            <a:off x="0" y="3619500"/>
            <a:ext cx="8631737" cy="925286"/>
            <a:chOff x="0" y="3619500"/>
            <a:chExt cx="8631737" cy="925286"/>
          </a:xfrm>
        </p:grpSpPr>
        <p:sp>
          <p:nvSpPr>
            <p:cNvPr id="984" name="Shape 984"/>
            <p:cNvSpPr/>
            <p:nvPr/>
          </p:nvSpPr>
          <p:spPr>
            <a:xfrm>
              <a:off x="0" y="3619500"/>
              <a:ext cx="5313442" cy="925286"/>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7" name="Shape 997"/>
            <p:cNvSpPr txBox="1"/>
            <p:nvPr/>
          </p:nvSpPr>
          <p:spPr>
            <a:xfrm>
              <a:off x="6227149" y="4015416"/>
              <a:ext cx="240458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Logging, Health, Telemetry</a:t>
              </a:r>
            </a:p>
          </p:txBody>
        </p:sp>
        <p:cxnSp>
          <p:nvCxnSpPr>
            <p:cNvPr id="999" name="Shape 999"/>
            <p:cNvCxnSpPr>
              <a:endCxn id="984" idx="3"/>
            </p:cNvCxnSpPr>
            <p:nvPr/>
          </p:nvCxnSpPr>
          <p:spPr>
            <a:xfrm flipH="1" flipV="1">
              <a:off x="5313442" y="4082143"/>
              <a:ext cx="844123" cy="90639"/>
            </a:xfrm>
            <a:prstGeom prst="straightConnector1">
              <a:avLst/>
            </a:prstGeom>
            <a:noFill/>
            <a:ln w="57150" cap="flat" cmpd="sng">
              <a:solidFill>
                <a:srgbClr val="008774"/>
              </a:solidFill>
              <a:prstDash val="solid"/>
              <a:miter/>
              <a:headEnd type="none" w="med" len="med"/>
              <a:tailEnd type="stealth" w="lg" len="lg"/>
            </a:ln>
          </p:spPr>
        </p:cxnSp>
      </p:grpSp>
      <p:grpSp>
        <p:nvGrpSpPr>
          <p:cNvPr id="9" name="Group 8"/>
          <p:cNvGrpSpPr/>
          <p:nvPr/>
        </p:nvGrpSpPr>
        <p:grpSpPr>
          <a:xfrm>
            <a:off x="0" y="3112925"/>
            <a:ext cx="7469267" cy="392280"/>
            <a:chOff x="0" y="3112925"/>
            <a:chExt cx="7469267" cy="392280"/>
          </a:xfrm>
        </p:grpSpPr>
        <p:sp>
          <p:nvSpPr>
            <p:cNvPr id="982" name="Shape 982"/>
            <p:cNvSpPr/>
            <p:nvPr/>
          </p:nvSpPr>
          <p:spPr>
            <a:xfrm>
              <a:off x="0" y="3112925"/>
              <a:ext cx="2533650" cy="392280"/>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6" name="Shape 996"/>
            <p:cNvSpPr txBox="1"/>
            <p:nvPr/>
          </p:nvSpPr>
          <p:spPr>
            <a:xfrm>
              <a:off x="6227149" y="3158453"/>
              <a:ext cx="124211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App Lifecycle</a:t>
              </a:r>
            </a:p>
          </p:txBody>
        </p:sp>
        <p:cxnSp>
          <p:nvCxnSpPr>
            <p:cNvPr id="1000" name="Shape 1000"/>
            <p:cNvCxnSpPr/>
            <p:nvPr/>
          </p:nvCxnSpPr>
          <p:spPr>
            <a:xfrm flipH="1">
              <a:off x="2533650" y="3285411"/>
              <a:ext cx="3623915" cy="48300"/>
            </a:xfrm>
            <a:prstGeom prst="straightConnector1">
              <a:avLst/>
            </a:prstGeom>
            <a:noFill/>
            <a:ln w="57150" cap="flat" cmpd="sng">
              <a:solidFill>
                <a:srgbClr val="008774"/>
              </a:solidFill>
              <a:prstDash val="solid"/>
              <a:miter/>
              <a:headEnd type="none" w="med" len="med"/>
              <a:tailEnd type="stealth" w="lg" len="lg"/>
            </a:ln>
          </p:spPr>
        </p:cxnSp>
      </p:grpSp>
      <p:grpSp>
        <p:nvGrpSpPr>
          <p:cNvPr id="8" name="Group 7"/>
          <p:cNvGrpSpPr/>
          <p:nvPr/>
        </p:nvGrpSpPr>
        <p:grpSpPr>
          <a:xfrm>
            <a:off x="18436" y="2624633"/>
            <a:ext cx="9029726" cy="430604"/>
            <a:chOff x="18436" y="2624633"/>
            <a:chExt cx="9029726" cy="430604"/>
          </a:xfrm>
        </p:grpSpPr>
        <p:sp>
          <p:nvSpPr>
            <p:cNvPr id="981" name="Shape 981"/>
            <p:cNvSpPr/>
            <p:nvPr/>
          </p:nvSpPr>
          <p:spPr>
            <a:xfrm>
              <a:off x="18436" y="2624633"/>
              <a:ext cx="5182214" cy="430604"/>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5" name="Shape 995"/>
            <p:cNvSpPr txBox="1"/>
            <p:nvPr/>
          </p:nvSpPr>
          <p:spPr>
            <a:xfrm>
              <a:off x="6227149" y="2753482"/>
              <a:ext cx="2821013"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Application Installation &amp; </a:t>
              </a:r>
              <a:r>
                <a:rPr lang="en-US" sz="1400" b="0" i="0" u="none" strike="noStrike" cap="none" baseline="0" dirty="0" err="1">
                  <a:solidFill>
                    <a:srgbClr val="000000"/>
                  </a:solidFill>
                  <a:latin typeface="Arial"/>
                  <a:ea typeface="Helvetica Neue"/>
                  <a:cs typeface="Arial"/>
                  <a:sym typeface="Helvetica Neue"/>
                </a:rPr>
                <a:t>Config</a:t>
              </a:r>
              <a:endParaRPr lang="en-US" sz="1400" b="0" i="0" u="none" strike="noStrike" cap="none" baseline="0" dirty="0">
                <a:solidFill>
                  <a:srgbClr val="000000"/>
                </a:solidFill>
                <a:latin typeface="Arial"/>
                <a:ea typeface="Helvetica Neue"/>
                <a:cs typeface="Arial"/>
                <a:sym typeface="Helvetica Neue"/>
              </a:endParaRPr>
            </a:p>
          </p:txBody>
        </p:sp>
        <p:cxnSp>
          <p:nvCxnSpPr>
            <p:cNvPr id="1001" name="Shape 1001"/>
            <p:cNvCxnSpPr/>
            <p:nvPr/>
          </p:nvCxnSpPr>
          <p:spPr>
            <a:xfrm flipH="1" flipV="1">
              <a:off x="5152571" y="2803071"/>
              <a:ext cx="1004996" cy="77369"/>
            </a:xfrm>
            <a:prstGeom prst="straightConnector1">
              <a:avLst/>
            </a:prstGeom>
            <a:noFill/>
            <a:ln w="57150" cap="flat" cmpd="sng">
              <a:solidFill>
                <a:srgbClr val="008774"/>
              </a:solidFill>
              <a:prstDash val="solid"/>
              <a:miter/>
              <a:headEnd type="none" w="med" len="med"/>
              <a:tailEnd type="stealth" w="lg" len="lg"/>
            </a:ln>
          </p:spPr>
        </p:cxnSp>
      </p:grpSp>
      <p:grpSp>
        <p:nvGrpSpPr>
          <p:cNvPr id="7" name="Group 6"/>
          <p:cNvGrpSpPr/>
          <p:nvPr/>
        </p:nvGrpSpPr>
        <p:grpSpPr>
          <a:xfrm>
            <a:off x="18436" y="2331441"/>
            <a:ext cx="9061831" cy="253916"/>
            <a:chOff x="18436" y="2331441"/>
            <a:chExt cx="9061831" cy="253916"/>
          </a:xfrm>
        </p:grpSpPr>
        <p:sp>
          <p:nvSpPr>
            <p:cNvPr id="980" name="Shape 980"/>
            <p:cNvSpPr/>
            <p:nvPr/>
          </p:nvSpPr>
          <p:spPr>
            <a:xfrm>
              <a:off x="18436" y="2376714"/>
              <a:ext cx="5182214" cy="186985"/>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4" name="Shape 994"/>
            <p:cNvSpPr txBox="1"/>
            <p:nvPr/>
          </p:nvSpPr>
          <p:spPr>
            <a:xfrm>
              <a:off x="6227149" y="2331441"/>
              <a:ext cx="285311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Middleware Installation &amp; </a:t>
              </a:r>
              <a:r>
                <a:rPr lang="en-US" sz="1400" b="0" i="0" u="none" strike="noStrike" cap="none" baseline="0" dirty="0" err="1">
                  <a:solidFill>
                    <a:srgbClr val="000000"/>
                  </a:solidFill>
                  <a:latin typeface="Arial"/>
                  <a:ea typeface="Helvetica Neue"/>
                  <a:cs typeface="Arial"/>
                  <a:sym typeface="Helvetica Neue"/>
                </a:rPr>
                <a:t>Config</a:t>
              </a:r>
              <a:endParaRPr lang="en-US" sz="1400" b="0" i="0" u="none" strike="noStrike" cap="none" baseline="0" dirty="0">
                <a:solidFill>
                  <a:srgbClr val="000000"/>
                </a:solidFill>
                <a:latin typeface="Arial"/>
                <a:ea typeface="Helvetica Neue"/>
                <a:cs typeface="Arial"/>
                <a:sym typeface="Helvetica Neue"/>
              </a:endParaRPr>
            </a:p>
          </p:txBody>
        </p:sp>
        <p:cxnSp>
          <p:nvCxnSpPr>
            <p:cNvPr id="1002" name="Shape 1002"/>
            <p:cNvCxnSpPr/>
            <p:nvPr/>
          </p:nvCxnSpPr>
          <p:spPr>
            <a:xfrm flipH="1" flipV="1">
              <a:off x="5170714" y="2485571"/>
              <a:ext cx="986851" cy="16330"/>
            </a:xfrm>
            <a:prstGeom prst="straightConnector1">
              <a:avLst/>
            </a:prstGeom>
            <a:noFill/>
            <a:ln w="57150" cap="flat" cmpd="sng">
              <a:solidFill>
                <a:srgbClr val="008774"/>
              </a:solidFill>
              <a:prstDash val="solid"/>
              <a:miter/>
              <a:headEnd type="none" w="med" len="med"/>
              <a:tailEnd type="stealth" w="lg" len="lg"/>
            </a:ln>
          </p:spPr>
        </p:cxnSp>
      </p:grpSp>
      <p:grpSp>
        <p:nvGrpSpPr>
          <p:cNvPr id="6" name="Group 5"/>
          <p:cNvGrpSpPr/>
          <p:nvPr/>
        </p:nvGrpSpPr>
        <p:grpSpPr>
          <a:xfrm>
            <a:off x="18436" y="1941286"/>
            <a:ext cx="8759445" cy="357330"/>
            <a:chOff x="18436" y="1941286"/>
            <a:chExt cx="8759445" cy="357330"/>
          </a:xfrm>
        </p:grpSpPr>
        <p:sp>
          <p:nvSpPr>
            <p:cNvPr id="979" name="Shape 979"/>
            <p:cNvSpPr/>
            <p:nvPr/>
          </p:nvSpPr>
          <p:spPr>
            <a:xfrm>
              <a:off x="18436" y="1941286"/>
              <a:ext cx="5182214" cy="181429"/>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3" name="Shape 993"/>
            <p:cNvSpPr txBox="1"/>
            <p:nvPr/>
          </p:nvSpPr>
          <p:spPr>
            <a:xfrm>
              <a:off x="6227149" y="2044700"/>
              <a:ext cx="2550732"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Runtime Installation &amp; </a:t>
              </a:r>
              <a:r>
                <a:rPr lang="en-US" sz="1400" b="0" i="0" u="none" strike="noStrike" cap="none" baseline="0" dirty="0" err="1">
                  <a:solidFill>
                    <a:srgbClr val="000000"/>
                  </a:solidFill>
                  <a:latin typeface="Arial"/>
                  <a:ea typeface="Helvetica Neue"/>
                  <a:cs typeface="Arial"/>
                  <a:sym typeface="Helvetica Neue"/>
                </a:rPr>
                <a:t>Config</a:t>
              </a:r>
              <a:endParaRPr lang="en-US" sz="1400" b="0" i="0" u="none" strike="noStrike" cap="none" baseline="0" dirty="0">
                <a:solidFill>
                  <a:srgbClr val="000000"/>
                </a:solidFill>
                <a:latin typeface="Arial"/>
                <a:ea typeface="Helvetica Neue"/>
                <a:cs typeface="Arial"/>
                <a:sym typeface="Helvetica Neue"/>
              </a:endParaRPr>
            </a:p>
          </p:txBody>
        </p:sp>
        <p:cxnSp>
          <p:nvCxnSpPr>
            <p:cNvPr id="1003" name="Shape 1003"/>
            <p:cNvCxnSpPr>
              <a:endCxn id="979" idx="3"/>
            </p:cNvCxnSpPr>
            <p:nvPr/>
          </p:nvCxnSpPr>
          <p:spPr>
            <a:xfrm flipH="1" flipV="1">
              <a:off x="5200650" y="2032001"/>
              <a:ext cx="956917" cy="139657"/>
            </a:xfrm>
            <a:prstGeom prst="straightConnector1">
              <a:avLst/>
            </a:prstGeom>
            <a:noFill/>
            <a:ln w="57150" cap="flat" cmpd="sng">
              <a:solidFill>
                <a:srgbClr val="008774"/>
              </a:solidFill>
              <a:prstDash val="solid"/>
              <a:miter/>
              <a:headEnd type="none" w="med" len="med"/>
              <a:tailEnd type="stealth" w="lg" len="lg"/>
            </a:ln>
          </p:spPr>
        </p:cxnSp>
      </p:grpSp>
      <p:grpSp>
        <p:nvGrpSpPr>
          <p:cNvPr id="5" name="Group 4"/>
          <p:cNvGrpSpPr/>
          <p:nvPr/>
        </p:nvGrpSpPr>
        <p:grpSpPr>
          <a:xfrm>
            <a:off x="0" y="1351644"/>
            <a:ext cx="7469267" cy="631975"/>
            <a:chOff x="0" y="1351644"/>
            <a:chExt cx="7469267" cy="631975"/>
          </a:xfrm>
        </p:grpSpPr>
        <p:sp>
          <p:nvSpPr>
            <p:cNvPr id="978" name="Shape 978"/>
            <p:cNvSpPr/>
            <p:nvPr/>
          </p:nvSpPr>
          <p:spPr>
            <a:xfrm>
              <a:off x="0" y="1351644"/>
              <a:ext cx="5200649" cy="344714"/>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2" name="Shape 992"/>
            <p:cNvSpPr txBox="1"/>
            <p:nvPr/>
          </p:nvSpPr>
          <p:spPr>
            <a:xfrm>
              <a:off x="6227149" y="1729703"/>
              <a:ext cx="124211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App Lifecycle</a:t>
              </a:r>
            </a:p>
          </p:txBody>
        </p:sp>
        <p:cxnSp>
          <p:nvCxnSpPr>
            <p:cNvPr id="1004" name="Shape 1004"/>
            <p:cNvCxnSpPr>
              <a:endCxn id="978" idx="3"/>
            </p:cNvCxnSpPr>
            <p:nvPr/>
          </p:nvCxnSpPr>
          <p:spPr>
            <a:xfrm flipH="1" flipV="1">
              <a:off x="5200649" y="1524001"/>
              <a:ext cx="956916" cy="332662"/>
            </a:xfrm>
            <a:prstGeom prst="straightConnector1">
              <a:avLst/>
            </a:prstGeom>
            <a:noFill/>
            <a:ln w="57150" cap="flat" cmpd="sng">
              <a:solidFill>
                <a:srgbClr val="008774"/>
              </a:solidFill>
              <a:prstDash val="solid"/>
              <a:miter/>
              <a:headEnd type="none" w="med" len="med"/>
              <a:tailEnd type="stealth" w="lg" len="lg"/>
            </a:ln>
          </p:spPr>
        </p:cxnSp>
      </p:grpSp>
      <p:grpSp>
        <p:nvGrpSpPr>
          <p:cNvPr id="3" name="Group 2"/>
          <p:cNvGrpSpPr/>
          <p:nvPr/>
        </p:nvGrpSpPr>
        <p:grpSpPr>
          <a:xfrm>
            <a:off x="0" y="838322"/>
            <a:ext cx="7742179" cy="811102"/>
            <a:chOff x="0" y="838322"/>
            <a:chExt cx="7742179" cy="811102"/>
          </a:xfrm>
        </p:grpSpPr>
        <p:sp>
          <p:nvSpPr>
            <p:cNvPr id="985" name="Shape 985"/>
            <p:cNvSpPr/>
            <p:nvPr/>
          </p:nvSpPr>
          <p:spPr>
            <a:xfrm>
              <a:off x="0" y="838322"/>
              <a:ext cx="5200649" cy="439849"/>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1" name="Shape 991"/>
            <p:cNvSpPr txBox="1"/>
            <p:nvPr/>
          </p:nvSpPr>
          <p:spPr>
            <a:xfrm>
              <a:off x="6227149" y="1395508"/>
              <a:ext cx="1515030"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Service Bindings</a:t>
              </a:r>
            </a:p>
          </p:txBody>
        </p:sp>
        <p:cxnSp>
          <p:nvCxnSpPr>
            <p:cNvPr id="1006" name="Shape 1006"/>
            <p:cNvCxnSpPr>
              <a:endCxn id="985" idx="3"/>
            </p:cNvCxnSpPr>
            <p:nvPr/>
          </p:nvCxnSpPr>
          <p:spPr>
            <a:xfrm flipH="1" flipV="1">
              <a:off x="5200649" y="1058247"/>
              <a:ext cx="955410" cy="427934"/>
            </a:xfrm>
            <a:prstGeom prst="straightConnector1">
              <a:avLst/>
            </a:prstGeom>
            <a:noFill/>
            <a:ln w="57150" cap="flat" cmpd="sng">
              <a:solidFill>
                <a:srgbClr val="008774"/>
              </a:solidFill>
              <a:prstDash val="solid"/>
              <a:miter/>
              <a:headEnd type="none" w="med" len="med"/>
              <a:tailEnd type="stealth" w="lg" len="lg"/>
            </a:ln>
          </p:spPr>
        </p:cxnSp>
      </p:grpSp>
      <p:grpSp>
        <p:nvGrpSpPr>
          <p:cNvPr id="2" name="Group 1"/>
          <p:cNvGrpSpPr/>
          <p:nvPr/>
        </p:nvGrpSpPr>
        <p:grpSpPr>
          <a:xfrm>
            <a:off x="0" y="362509"/>
            <a:ext cx="7772046" cy="983544"/>
            <a:chOff x="0" y="362509"/>
            <a:chExt cx="7772046" cy="983544"/>
          </a:xfrm>
        </p:grpSpPr>
        <p:sp>
          <p:nvSpPr>
            <p:cNvPr id="987" name="Shape 987"/>
            <p:cNvSpPr/>
            <p:nvPr/>
          </p:nvSpPr>
          <p:spPr>
            <a:xfrm>
              <a:off x="0" y="362509"/>
              <a:ext cx="5200649" cy="189944"/>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0" name="Shape 990"/>
            <p:cNvSpPr txBox="1"/>
            <p:nvPr/>
          </p:nvSpPr>
          <p:spPr>
            <a:xfrm>
              <a:off x="6227149" y="1092137"/>
              <a:ext cx="1544897"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Firewall &amp; Routes</a:t>
              </a:r>
            </a:p>
          </p:txBody>
        </p:sp>
        <p:cxnSp>
          <p:nvCxnSpPr>
            <p:cNvPr id="1007" name="Shape 1007"/>
            <p:cNvCxnSpPr>
              <a:endCxn id="987" idx="3"/>
            </p:cNvCxnSpPr>
            <p:nvPr/>
          </p:nvCxnSpPr>
          <p:spPr>
            <a:xfrm flipH="1" flipV="1">
              <a:off x="5200649" y="457481"/>
              <a:ext cx="956916" cy="761614"/>
            </a:xfrm>
            <a:prstGeom prst="straightConnector1">
              <a:avLst/>
            </a:prstGeom>
            <a:noFill/>
            <a:ln w="57150" cap="flat" cmpd="sng">
              <a:solidFill>
                <a:srgbClr val="008774"/>
              </a:solidFill>
              <a:prstDash val="solid"/>
              <a:miter/>
              <a:headEnd type="none" w="med" len="med"/>
              <a:tailEnd type="stealth" w="lg" len="lg"/>
            </a:ln>
          </p:spPr>
        </p:cxnSp>
      </p:grpSp>
      <p:sp>
        <p:nvSpPr>
          <p:cNvPr id="4" name="Title 3"/>
          <p:cNvSpPr>
            <a:spLocks noGrp="1"/>
          </p:cNvSpPr>
          <p:nvPr>
            <p:ph type="title"/>
          </p:nvPr>
        </p:nvSpPr>
        <p:spPr>
          <a:xfrm>
            <a:off x="5657670" y="0"/>
            <a:ext cx="3317125" cy="914530"/>
          </a:xfrm>
        </p:spPr>
        <p:txBody>
          <a:bodyPr/>
          <a:lstStyle/>
          <a:p>
            <a:pPr lvl="0"/>
            <a:r>
              <a:rPr lang="en-US" dirty="0" smtClean="0">
                <a:solidFill>
                  <a:srgbClr val="1C7B70"/>
                </a:solidFill>
              </a:rPr>
              <a:t>Full Stack Ticket Elimination</a:t>
            </a:r>
            <a:endParaRPr lang="en-US" dirty="0">
              <a:solidFill>
                <a:srgbClr val="1C7B70"/>
              </a:solidFill>
            </a:endParaRPr>
          </a:p>
        </p:txBody>
      </p:sp>
      <p:sp>
        <p:nvSpPr>
          <p:cNvPr id="44" name="Shape 988"/>
          <p:cNvSpPr/>
          <p:nvPr/>
        </p:nvSpPr>
        <p:spPr>
          <a:xfrm>
            <a:off x="1244296" y="4036786"/>
            <a:ext cx="1365554" cy="104338"/>
          </a:xfrm>
          <a:prstGeom prst="rect">
            <a:avLst/>
          </a:prstGeom>
          <a:solidFill>
            <a:schemeClr val="tx2"/>
          </a:solidFill>
          <a:ln>
            <a:solidFill>
              <a:schemeClr val="tx2"/>
            </a:solidFill>
          </a:ln>
        </p:spPr>
        <p:txBody>
          <a:bodyPr lIns="19050" tIns="19050" rIns="19050" bIns="19050" anchor="ctr" anchorCtr="0">
            <a:noAutofit/>
          </a:bodyPr>
          <a:lstStyle/>
          <a:p>
            <a:pPr marL="0" marR="0" lvl="0" indent="0" algn="l" rtl="0">
              <a:spcBef>
                <a:spcPts val="0"/>
              </a:spcBef>
              <a:buNone/>
            </a:pPr>
            <a:endParaRPr sz="1200" b="0" i="0" u="none" strike="noStrike" cap="none" baseline="0">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3874261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3"/>
          <p:cNvSpPr>
            <a:spLocks noGrp="1"/>
          </p:cNvSpPr>
          <p:nvPr>
            <p:ph type="title"/>
          </p:nvPr>
        </p:nvSpPr>
        <p:spPr>
          <a:xfrm>
            <a:off x="175559" y="110383"/>
            <a:ext cx="8410574" cy="460374"/>
          </a:xfrm>
        </p:spPr>
        <p:txBody>
          <a:bodyPr/>
          <a:lstStyle/>
          <a:p>
            <a:pPr algn="l"/>
            <a:r>
              <a:rPr lang="en-US" sz="3200" dirty="0" smtClean="0">
                <a:solidFill>
                  <a:schemeClr val="accent2"/>
                </a:solidFill>
              </a:rPr>
              <a:t>Pivotal Cloud Foundry at a Glance</a:t>
            </a:r>
            <a:endParaRPr lang="en-US" sz="3200" dirty="0">
              <a:solidFill>
                <a:schemeClr val="accent2"/>
              </a:solidFill>
            </a:endParaRPr>
          </a:p>
        </p:txBody>
      </p:sp>
      <p:grpSp>
        <p:nvGrpSpPr>
          <p:cNvPr id="140" name="Group 139"/>
          <p:cNvGrpSpPr/>
          <p:nvPr/>
        </p:nvGrpSpPr>
        <p:grpSpPr>
          <a:xfrm>
            <a:off x="665480" y="741680"/>
            <a:ext cx="7813040" cy="3443662"/>
            <a:chOff x="302612" y="151047"/>
            <a:chExt cx="8582893" cy="3973998"/>
          </a:xfrm>
        </p:grpSpPr>
        <p:sp>
          <p:nvSpPr>
            <p:cNvPr id="141" name="Shape 666"/>
            <p:cNvSpPr/>
            <p:nvPr/>
          </p:nvSpPr>
          <p:spPr>
            <a:xfrm>
              <a:off x="302612" y="151048"/>
              <a:ext cx="6627633" cy="3413486"/>
            </a:xfrm>
            <a:prstGeom prst="rect">
              <a:avLst/>
            </a:prstGeom>
            <a:solidFill>
              <a:schemeClr val="bg1">
                <a:lumMod val="65000"/>
              </a:schemeClr>
            </a:solidFill>
            <a:ln>
              <a:noFill/>
            </a:ln>
          </p:spPr>
          <p:txBody>
            <a:bodyPr lIns="91425" tIns="45700" rIns="91425" bIns="45700" anchor="t" anchorCtr="0">
              <a:noAutofit/>
            </a:bodyPr>
            <a:lstStyle/>
            <a:p>
              <a:pPr algn="ctr"/>
              <a:endParaRPr sz="1400">
                <a:solidFill>
                  <a:srgbClr val="292C2F"/>
                </a:solidFill>
                <a:latin typeface="Roboto"/>
                <a:ea typeface="Roboto"/>
                <a:cs typeface="Roboto"/>
                <a:sym typeface="Roboto"/>
              </a:endParaRPr>
            </a:p>
          </p:txBody>
        </p:sp>
        <p:sp>
          <p:nvSpPr>
            <p:cNvPr id="142" name="Shape 667"/>
            <p:cNvSpPr/>
            <p:nvPr/>
          </p:nvSpPr>
          <p:spPr>
            <a:xfrm>
              <a:off x="391676" y="1020688"/>
              <a:ext cx="6423653" cy="2010385"/>
            </a:xfrm>
            <a:prstGeom prst="rect">
              <a:avLst/>
            </a:prstGeom>
            <a:solidFill>
              <a:schemeClr val="accent1"/>
            </a:solidFill>
            <a:ln>
              <a:noFill/>
            </a:ln>
          </p:spPr>
          <p:txBody>
            <a:bodyPr lIns="91425" tIns="45700" rIns="91425" bIns="45700" anchor="t" anchorCtr="0">
              <a:noAutofit/>
            </a:bodyPr>
            <a:lstStyle/>
            <a:p>
              <a:pPr algn="ctr"/>
              <a:endParaRPr sz="1400">
                <a:solidFill>
                  <a:srgbClr val="F2F2F2"/>
                </a:solidFill>
                <a:latin typeface="Roboto"/>
                <a:ea typeface="Roboto"/>
                <a:cs typeface="Roboto"/>
                <a:sym typeface="Roboto"/>
              </a:endParaRPr>
            </a:p>
          </p:txBody>
        </p:sp>
        <p:sp>
          <p:nvSpPr>
            <p:cNvPr id="143" name="Shape 668"/>
            <p:cNvSpPr/>
            <p:nvPr/>
          </p:nvSpPr>
          <p:spPr>
            <a:xfrm>
              <a:off x="7046922" y="151047"/>
              <a:ext cx="1822203" cy="3398617"/>
            </a:xfrm>
            <a:prstGeom prst="rect">
              <a:avLst/>
            </a:prstGeom>
            <a:solidFill>
              <a:srgbClr val="2E7CA2"/>
            </a:solidFill>
            <a:ln>
              <a:noFill/>
            </a:ln>
          </p:spPr>
          <p:txBody>
            <a:bodyPr lIns="91425" tIns="45700" rIns="91425" bIns="45700" anchor="t" anchorCtr="0">
              <a:noAutofit/>
            </a:bodyPr>
            <a:lstStyle/>
            <a:p>
              <a:pPr algn="ctr"/>
              <a:endParaRPr sz="1400">
                <a:solidFill>
                  <a:srgbClr val="F2F2F2"/>
                </a:solidFill>
                <a:latin typeface="Roboto"/>
                <a:ea typeface="Roboto"/>
                <a:cs typeface="Roboto"/>
                <a:sym typeface="Roboto"/>
              </a:endParaRPr>
            </a:p>
          </p:txBody>
        </p:sp>
        <p:sp>
          <p:nvSpPr>
            <p:cNvPr id="144" name="Shape 669"/>
            <p:cNvSpPr/>
            <p:nvPr/>
          </p:nvSpPr>
          <p:spPr>
            <a:xfrm>
              <a:off x="1552723" y="506426"/>
              <a:ext cx="2033928" cy="457947"/>
            </a:xfrm>
            <a:prstGeom prst="rect">
              <a:avLst/>
            </a:prstGeom>
            <a:solidFill>
              <a:srgbClr val="D8D8D8"/>
            </a:solidFill>
            <a:ln>
              <a:noFill/>
            </a:ln>
          </p:spPr>
          <p:txBody>
            <a:bodyPr lIns="91425" tIns="45700" rIns="91425" bIns="45700" anchor="ctr" anchorCtr="0">
              <a:noAutofit/>
            </a:bodyPr>
            <a:lstStyle/>
            <a:p>
              <a:pPr algn="ctr">
                <a:buSzPct val="25000"/>
              </a:pPr>
              <a:r>
                <a:rPr lang="en-US" sz="1200">
                  <a:solidFill>
                    <a:srgbClr val="000000"/>
                  </a:solidFill>
                  <a:latin typeface="Roboto"/>
                  <a:ea typeface="Roboto"/>
                  <a:cs typeface="Roboto"/>
                  <a:sym typeface="Roboto"/>
                </a:rPr>
                <a:t>Container Scheduling</a:t>
              </a:r>
            </a:p>
          </p:txBody>
        </p:sp>
        <p:sp>
          <p:nvSpPr>
            <p:cNvPr id="145" name="Shape 670"/>
            <p:cNvSpPr/>
            <p:nvPr/>
          </p:nvSpPr>
          <p:spPr>
            <a:xfrm>
              <a:off x="2028875" y="1070886"/>
              <a:ext cx="3213038" cy="338554"/>
            </a:xfrm>
            <a:prstGeom prst="rect">
              <a:avLst/>
            </a:prstGeom>
            <a:noFill/>
            <a:ln>
              <a:noFill/>
            </a:ln>
          </p:spPr>
          <p:txBody>
            <a:bodyPr lIns="91425" tIns="45700" rIns="91425" bIns="45700" anchor="t" anchorCtr="0">
              <a:noAutofit/>
            </a:bodyPr>
            <a:lstStyle/>
            <a:p>
              <a:pPr algn="ctr">
                <a:buSzPct val="25000"/>
              </a:pPr>
              <a:r>
                <a:rPr lang="en-US" sz="1600" b="1" dirty="0">
                  <a:solidFill>
                    <a:srgbClr val="FFFFFF"/>
                  </a:solidFill>
                  <a:latin typeface="Roboto"/>
                  <a:ea typeface="Roboto"/>
                  <a:cs typeface="Roboto"/>
                  <a:sym typeface="Roboto"/>
                </a:rPr>
                <a:t>Application Framework</a:t>
              </a:r>
            </a:p>
          </p:txBody>
        </p:sp>
        <p:sp>
          <p:nvSpPr>
            <p:cNvPr id="146" name="Shape 671"/>
            <p:cNvSpPr/>
            <p:nvPr/>
          </p:nvSpPr>
          <p:spPr>
            <a:xfrm>
              <a:off x="7192803" y="161701"/>
              <a:ext cx="1527079" cy="338554"/>
            </a:xfrm>
            <a:prstGeom prst="rect">
              <a:avLst/>
            </a:prstGeom>
            <a:noFill/>
            <a:ln>
              <a:noFill/>
            </a:ln>
          </p:spPr>
          <p:txBody>
            <a:bodyPr lIns="91425" tIns="45700" rIns="91425" bIns="45700" anchor="t" anchorCtr="0">
              <a:noAutofit/>
            </a:bodyPr>
            <a:lstStyle/>
            <a:p>
              <a:pPr algn="ctr">
                <a:buSzPct val="25000"/>
              </a:pPr>
              <a:r>
                <a:rPr lang="en-US" sz="1600" b="1" dirty="0">
                  <a:solidFill>
                    <a:srgbClr val="FFFFFF"/>
                  </a:solidFill>
                  <a:latin typeface="Roboto"/>
                  <a:ea typeface="Roboto"/>
                  <a:cs typeface="Roboto"/>
                  <a:sym typeface="Roboto"/>
                </a:rPr>
                <a:t>Services</a:t>
              </a:r>
            </a:p>
          </p:txBody>
        </p:sp>
        <p:sp>
          <p:nvSpPr>
            <p:cNvPr id="147" name="Shape 672"/>
            <p:cNvSpPr/>
            <p:nvPr/>
          </p:nvSpPr>
          <p:spPr>
            <a:xfrm>
              <a:off x="2364528" y="171624"/>
              <a:ext cx="2571519" cy="338554"/>
            </a:xfrm>
            <a:prstGeom prst="rect">
              <a:avLst/>
            </a:prstGeom>
            <a:noFill/>
            <a:ln>
              <a:noFill/>
            </a:ln>
          </p:spPr>
          <p:txBody>
            <a:bodyPr lIns="91425" tIns="45700" rIns="91425" bIns="45700" anchor="t" anchorCtr="0">
              <a:noAutofit/>
            </a:bodyPr>
            <a:lstStyle/>
            <a:p>
              <a:pPr algn="ctr">
                <a:buSzPct val="25000"/>
              </a:pPr>
              <a:r>
                <a:rPr lang="en-US" sz="1400" b="1" dirty="0">
                  <a:solidFill>
                    <a:srgbClr val="10253F"/>
                  </a:solidFill>
                  <a:latin typeface="Roboto"/>
                  <a:ea typeface="Roboto"/>
                  <a:cs typeface="Roboto"/>
                  <a:sym typeface="Roboto"/>
                </a:rPr>
                <a:t>Platform Runtime</a:t>
              </a:r>
            </a:p>
          </p:txBody>
        </p:sp>
        <p:sp>
          <p:nvSpPr>
            <p:cNvPr id="148" name="Shape 673"/>
            <p:cNvSpPr/>
            <p:nvPr/>
          </p:nvSpPr>
          <p:spPr>
            <a:xfrm>
              <a:off x="391679" y="506426"/>
              <a:ext cx="1091588" cy="457947"/>
            </a:xfrm>
            <a:prstGeom prst="rect">
              <a:avLst/>
            </a:prstGeom>
            <a:solidFill>
              <a:srgbClr val="D8D8D8"/>
            </a:solidFill>
            <a:ln>
              <a:noFill/>
            </a:ln>
          </p:spPr>
          <p:txBody>
            <a:bodyPr lIns="91425" tIns="45700" rIns="91425" bIns="45700" anchor="ctr" anchorCtr="0">
              <a:noAutofit/>
            </a:bodyPr>
            <a:lstStyle/>
            <a:p>
              <a:pPr algn="ctr">
                <a:buSzPct val="25000"/>
              </a:pPr>
              <a:r>
                <a:rPr lang="en-US" sz="1200">
                  <a:solidFill>
                    <a:srgbClr val="000000"/>
                  </a:solidFill>
                  <a:latin typeface="Roboto"/>
                  <a:ea typeface="Roboto"/>
                  <a:cs typeface="Roboto"/>
                  <a:sym typeface="Roboto"/>
                </a:rPr>
                <a:t>Routing</a:t>
              </a:r>
            </a:p>
          </p:txBody>
        </p:sp>
        <p:sp>
          <p:nvSpPr>
            <p:cNvPr id="149" name="Shape 674"/>
            <p:cNvSpPr/>
            <p:nvPr/>
          </p:nvSpPr>
          <p:spPr>
            <a:xfrm>
              <a:off x="7148124" y="522049"/>
              <a:ext cx="1527078" cy="41192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a:buSzPct val="25000"/>
              </a:pPr>
              <a:r>
                <a:rPr lang="en-US" sz="1200" dirty="0">
                  <a:solidFill>
                    <a:srgbClr val="FFFFFF"/>
                  </a:solidFill>
                  <a:latin typeface="Roboto"/>
                  <a:ea typeface="Roboto"/>
                  <a:cs typeface="Roboto"/>
                  <a:sym typeface="Roboto"/>
                </a:rPr>
                <a:t>Database</a:t>
              </a:r>
            </a:p>
          </p:txBody>
        </p:sp>
        <p:sp>
          <p:nvSpPr>
            <p:cNvPr id="150" name="Shape 675"/>
            <p:cNvSpPr/>
            <p:nvPr/>
          </p:nvSpPr>
          <p:spPr>
            <a:xfrm>
              <a:off x="5505081" y="501512"/>
              <a:ext cx="1310253" cy="457947"/>
            </a:xfrm>
            <a:prstGeom prst="rect">
              <a:avLst/>
            </a:prstGeom>
            <a:solidFill>
              <a:srgbClr val="D8D8D8"/>
            </a:solidFill>
            <a:ln>
              <a:noFill/>
            </a:ln>
          </p:spPr>
          <p:txBody>
            <a:bodyPr lIns="91425" tIns="45700" rIns="91425" bIns="45700" anchor="ctr" anchorCtr="0">
              <a:noAutofit/>
            </a:bodyPr>
            <a:lstStyle/>
            <a:p>
              <a:pPr algn="ctr">
                <a:buSzPct val="25000"/>
              </a:pPr>
              <a:r>
                <a:rPr lang="en-US" sz="1200">
                  <a:solidFill>
                    <a:srgbClr val="000000"/>
                  </a:solidFill>
                  <a:latin typeface="Roboto"/>
                  <a:ea typeface="Roboto"/>
                  <a:cs typeface="Roboto"/>
                  <a:sym typeface="Roboto"/>
                </a:rPr>
                <a:t>Configuration</a:t>
              </a:r>
            </a:p>
          </p:txBody>
        </p:sp>
        <p:sp>
          <p:nvSpPr>
            <p:cNvPr id="151" name="Shape 676"/>
            <p:cNvSpPr/>
            <p:nvPr/>
          </p:nvSpPr>
          <p:spPr>
            <a:xfrm>
              <a:off x="3660609" y="502200"/>
              <a:ext cx="1768069" cy="457947"/>
            </a:xfrm>
            <a:prstGeom prst="rect">
              <a:avLst/>
            </a:prstGeom>
            <a:solidFill>
              <a:srgbClr val="D8D8D8"/>
            </a:solidFill>
            <a:ln>
              <a:noFill/>
            </a:ln>
          </p:spPr>
          <p:txBody>
            <a:bodyPr lIns="91425" tIns="45700" rIns="91425" bIns="45700" anchor="ctr" anchorCtr="0">
              <a:noAutofit/>
            </a:bodyPr>
            <a:lstStyle/>
            <a:p>
              <a:pPr algn="ctr">
                <a:buSzPct val="25000"/>
              </a:pPr>
              <a:r>
                <a:rPr lang="en-US" sz="1200">
                  <a:solidFill>
                    <a:srgbClr val="000000"/>
                  </a:solidFill>
                  <a:latin typeface="Roboto"/>
                  <a:ea typeface="Roboto"/>
                  <a:cs typeface="Roboto"/>
                  <a:sym typeface="Roboto"/>
                </a:rPr>
                <a:t>Service Discovery</a:t>
              </a:r>
            </a:p>
          </p:txBody>
        </p:sp>
        <p:sp>
          <p:nvSpPr>
            <p:cNvPr id="152" name="Shape 677"/>
            <p:cNvSpPr/>
            <p:nvPr/>
          </p:nvSpPr>
          <p:spPr>
            <a:xfrm>
              <a:off x="7148124" y="999889"/>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srgbClr val="FFFFFF"/>
                  </a:solidFill>
                  <a:latin typeface="Roboto"/>
                  <a:ea typeface="Roboto"/>
                  <a:cs typeface="Roboto"/>
                  <a:sym typeface="Roboto"/>
                </a:rPr>
                <a:t>Big Data</a:t>
              </a:r>
            </a:p>
          </p:txBody>
        </p:sp>
        <p:sp>
          <p:nvSpPr>
            <p:cNvPr id="153" name="Shape 678"/>
            <p:cNvSpPr/>
            <p:nvPr/>
          </p:nvSpPr>
          <p:spPr>
            <a:xfrm>
              <a:off x="7148298" y="1502195"/>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srgbClr val="FFFFFF"/>
                  </a:solidFill>
                  <a:latin typeface="Roboto"/>
                  <a:ea typeface="Roboto"/>
                  <a:cs typeface="Roboto"/>
                  <a:sym typeface="Roboto"/>
                </a:rPr>
                <a:t>Object Storage</a:t>
              </a:r>
            </a:p>
          </p:txBody>
        </p:sp>
        <p:sp>
          <p:nvSpPr>
            <p:cNvPr id="154" name="Shape 679"/>
            <p:cNvSpPr/>
            <p:nvPr/>
          </p:nvSpPr>
          <p:spPr>
            <a:xfrm>
              <a:off x="7148298" y="1991574"/>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srgbClr val="FFFFFF"/>
                  </a:solidFill>
                  <a:latin typeface="Roboto"/>
                  <a:ea typeface="Roboto"/>
                  <a:cs typeface="Roboto"/>
                  <a:sym typeface="Roboto"/>
                </a:rPr>
                <a:t>Mobile</a:t>
              </a:r>
            </a:p>
          </p:txBody>
        </p:sp>
        <p:sp>
          <p:nvSpPr>
            <p:cNvPr id="155" name="Shape 680"/>
            <p:cNvSpPr/>
            <p:nvPr/>
          </p:nvSpPr>
          <p:spPr>
            <a:xfrm>
              <a:off x="7152021" y="2460911"/>
              <a:ext cx="1526906"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srgbClr val="FFFFFF"/>
                  </a:solidFill>
                  <a:latin typeface="Roboto"/>
                  <a:ea typeface="Roboto"/>
                  <a:cs typeface="Roboto"/>
                  <a:sym typeface="Roboto"/>
                </a:rPr>
                <a:t>Build CI</a:t>
              </a:r>
            </a:p>
          </p:txBody>
        </p:sp>
        <p:sp>
          <p:nvSpPr>
            <p:cNvPr id="156" name="Shape 681"/>
            <p:cNvSpPr/>
            <p:nvPr/>
          </p:nvSpPr>
          <p:spPr>
            <a:xfrm>
              <a:off x="7160212" y="2935417"/>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a:buSzPct val="25000"/>
              </a:pPr>
              <a:r>
                <a:rPr lang="en-US" sz="1200" dirty="0">
                  <a:solidFill>
                    <a:srgbClr val="FFFFFF"/>
                  </a:solidFill>
                  <a:latin typeface="Roboto"/>
                  <a:ea typeface="Roboto"/>
                  <a:cs typeface="Roboto"/>
                  <a:sym typeface="Roboto"/>
                </a:rPr>
                <a:t>User Provided</a:t>
              </a:r>
            </a:p>
          </p:txBody>
        </p:sp>
        <p:sp>
          <p:nvSpPr>
            <p:cNvPr id="157" name="Shape 682"/>
            <p:cNvSpPr/>
            <p:nvPr/>
          </p:nvSpPr>
          <p:spPr>
            <a:xfrm>
              <a:off x="391679" y="3108290"/>
              <a:ext cx="3194970" cy="377959"/>
            </a:xfrm>
            <a:prstGeom prst="rect">
              <a:avLst/>
            </a:prstGeom>
            <a:solidFill>
              <a:srgbClr val="D8D8D8"/>
            </a:solidFill>
            <a:ln>
              <a:noFill/>
            </a:ln>
          </p:spPr>
          <p:txBody>
            <a:bodyPr lIns="91425" tIns="45700" rIns="91425" bIns="45700" anchor="ctr" anchorCtr="0">
              <a:noAutofit/>
            </a:bodyPr>
            <a:lstStyle/>
            <a:p>
              <a:pPr algn="ctr">
                <a:buSzPct val="25000"/>
              </a:pPr>
              <a:r>
                <a:rPr lang="en-US" sz="1200" dirty="0">
                  <a:solidFill>
                    <a:srgbClr val="000000"/>
                  </a:solidFill>
                  <a:latin typeface="Roboto"/>
                  <a:ea typeface="Roboto"/>
                  <a:cs typeface="Roboto"/>
                  <a:sym typeface="Roboto"/>
                </a:rPr>
                <a:t>Logging &amp; Metrics</a:t>
              </a:r>
            </a:p>
          </p:txBody>
        </p:sp>
        <p:sp>
          <p:nvSpPr>
            <p:cNvPr id="158" name="Shape 683"/>
            <p:cNvSpPr/>
            <p:nvPr/>
          </p:nvSpPr>
          <p:spPr>
            <a:xfrm>
              <a:off x="3660609" y="3108290"/>
              <a:ext cx="3154724" cy="377959"/>
            </a:xfrm>
            <a:prstGeom prst="rect">
              <a:avLst/>
            </a:prstGeom>
            <a:solidFill>
              <a:srgbClr val="D8D8D8"/>
            </a:solidFill>
            <a:ln>
              <a:noFill/>
            </a:ln>
          </p:spPr>
          <p:txBody>
            <a:bodyPr lIns="91425" tIns="45700" rIns="91425" bIns="45700" anchor="ctr" anchorCtr="0">
              <a:noAutofit/>
            </a:bodyPr>
            <a:lstStyle/>
            <a:p>
              <a:pPr algn="ctr">
                <a:buSzPct val="25000"/>
              </a:pPr>
              <a:r>
                <a:rPr lang="en-US" sz="1200">
                  <a:solidFill>
                    <a:srgbClr val="000000"/>
                  </a:solidFill>
                  <a:latin typeface="Roboto"/>
                  <a:ea typeface="Roboto"/>
                  <a:cs typeface="Roboto"/>
                  <a:sym typeface="Roboto"/>
                </a:rPr>
                <a:t>Messaging</a:t>
              </a:r>
            </a:p>
          </p:txBody>
        </p:sp>
        <p:sp>
          <p:nvSpPr>
            <p:cNvPr id="159" name="Shape 684"/>
            <p:cNvSpPr/>
            <p:nvPr/>
          </p:nvSpPr>
          <p:spPr>
            <a:xfrm>
              <a:off x="5215095"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srgbClr val="FFFFFF"/>
                  </a:solidFill>
                  <a:latin typeface="Roboto"/>
                  <a:ea typeface="Roboto"/>
                  <a:cs typeface="Roboto"/>
                  <a:sym typeface="Roboto"/>
                </a:rPr>
                <a:t>Circuit Breakers</a:t>
              </a:r>
            </a:p>
          </p:txBody>
        </p:sp>
        <p:sp>
          <p:nvSpPr>
            <p:cNvPr id="160" name="Shape 685"/>
            <p:cNvSpPr/>
            <p:nvPr/>
          </p:nvSpPr>
          <p:spPr>
            <a:xfrm>
              <a:off x="530544"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srgbClr val="FFFFFF"/>
                  </a:solidFill>
                  <a:latin typeface="Roboto"/>
                  <a:ea typeface="Roboto"/>
                  <a:cs typeface="Roboto"/>
                  <a:sym typeface="Roboto"/>
                </a:rPr>
                <a:t>12 Factor Apps</a:t>
              </a:r>
            </a:p>
          </p:txBody>
        </p:sp>
        <p:sp>
          <p:nvSpPr>
            <p:cNvPr id="161" name="Shape 686"/>
            <p:cNvSpPr/>
            <p:nvPr/>
          </p:nvSpPr>
          <p:spPr>
            <a:xfrm>
              <a:off x="3650753"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srgbClr val="FFFFFF"/>
                  </a:solidFill>
                  <a:latin typeface="Roboto"/>
                  <a:ea typeface="Roboto"/>
                  <a:cs typeface="Roboto"/>
                  <a:sym typeface="Roboto"/>
                </a:rPr>
                <a:t>RESTful Services</a:t>
              </a:r>
            </a:p>
          </p:txBody>
        </p:sp>
        <p:sp>
          <p:nvSpPr>
            <p:cNvPr id="162" name="Shape 687"/>
            <p:cNvSpPr/>
            <p:nvPr/>
          </p:nvSpPr>
          <p:spPr>
            <a:xfrm>
              <a:off x="2086415"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dirty="0" err="1">
                  <a:solidFill>
                    <a:srgbClr val="FFFFFF"/>
                  </a:solidFill>
                  <a:latin typeface="Roboto"/>
                  <a:ea typeface="Roboto"/>
                  <a:cs typeface="Roboto"/>
                  <a:sym typeface="Roboto"/>
                </a:rPr>
                <a:t>Microservices</a:t>
              </a:r>
              <a:endParaRPr lang="en-US" sz="1200" dirty="0">
                <a:solidFill>
                  <a:srgbClr val="FFFFFF"/>
                </a:solidFill>
                <a:latin typeface="Roboto"/>
                <a:ea typeface="Roboto"/>
                <a:cs typeface="Roboto"/>
                <a:sym typeface="Roboto"/>
              </a:endParaRPr>
            </a:p>
          </p:txBody>
        </p:sp>
        <p:sp>
          <p:nvSpPr>
            <p:cNvPr id="163" name="Shape 688"/>
            <p:cNvSpPr/>
            <p:nvPr/>
          </p:nvSpPr>
          <p:spPr>
            <a:xfrm>
              <a:off x="5204386"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srgbClr val="FFFFFF"/>
                  </a:solidFill>
                  <a:latin typeface="Roboto"/>
                  <a:ea typeface="Roboto"/>
                  <a:cs typeface="Roboto"/>
                  <a:sym typeface="Roboto"/>
                </a:rPr>
                <a:t>.NET</a:t>
              </a:r>
            </a:p>
          </p:txBody>
        </p:sp>
        <p:sp>
          <p:nvSpPr>
            <p:cNvPr id="164" name="Shape 689"/>
            <p:cNvSpPr/>
            <p:nvPr/>
          </p:nvSpPr>
          <p:spPr>
            <a:xfrm>
              <a:off x="519834"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srgbClr val="FFFFFF"/>
                  </a:solidFill>
                  <a:latin typeface="Roboto"/>
                  <a:ea typeface="Roboto"/>
                  <a:cs typeface="Roboto"/>
                  <a:sym typeface="Roboto"/>
                </a:rPr>
                <a:t>Spring Boot</a:t>
              </a:r>
            </a:p>
          </p:txBody>
        </p:sp>
        <p:sp>
          <p:nvSpPr>
            <p:cNvPr id="165" name="Shape 690"/>
            <p:cNvSpPr/>
            <p:nvPr/>
          </p:nvSpPr>
          <p:spPr>
            <a:xfrm>
              <a:off x="3640045"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srgbClr val="FFFFFF"/>
                  </a:solidFill>
                  <a:latin typeface="Roboto"/>
                  <a:ea typeface="Roboto"/>
                  <a:cs typeface="Roboto"/>
                  <a:sym typeface="Roboto"/>
                </a:rPr>
                <a:t>Node.js</a:t>
              </a:r>
            </a:p>
          </p:txBody>
        </p:sp>
        <p:sp>
          <p:nvSpPr>
            <p:cNvPr id="166" name="Shape 691"/>
            <p:cNvSpPr/>
            <p:nvPr/>
          </p:nvSpPr>
          <p:spPr>
            <a:xfrm>
              <a:off x="2075707"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srgbClr val="FFFFFF"/>
                  </a:solidFill>
                  <a:latin typeface="Roboto"/>
                  <a:ea typeface="Roboto"/>
                  <a:cs typeface="Roboto"/>
                  <a:sym typeface="Roboto"/>
                </a:rPr>
                <a:t>Ruby on Rails</a:t>
              </a:r>
            </a:p>
          </p:txBody>
        </p:sp>
        <p:sp>
          <p:nvSpPr>
            <p:cNvPr id="167" name="Shape 692"/>
            <p:cNvSpPr/>
            <p:nvPr/>
          </p:nvSpPr>
          <p:spPr>
            <a:xfrm>
              <a:off x="318992" y="3635823"/>
              <a:ext cx="8566513" cy="489222"/>
            </a:xfrm>
            <a:prstGeom prst="rect">
              <a:avLst/>
            </a:prstGeom>
            <a:solidFill>
              <a:srgbClr val="097F73"/>
            </a:solidFill>
            <a:ln>
              <a:noFill/>
            </a:ln>
          </p:spPr>
          <p:txBody>
            <a:bodyPr lIns="91425" tIns="45700" rIns="91425" bIns="45700" anchor="t" anchorCtr="0">
              <a:noAutofit/>
            </a:bodyPr>
            <a:lstStyle/>
            <a:p>
              <a:pPr algn="ctr"/>
              <a:endParaRPr sz="1400">
                <a:solidFill>
                  <a:srgbClr val="F2F2F2"/>
                </a:solidFill>
                <a:latin typeface="Roboto"/>
                <a:ea typeface="Roboto"/>
                <a:cs typeface="Roboto"/>
                <a:sym typeface="Roboto"/>
              </a:endParaRPr>
            </a:p>
          </p:txBody>
        </p:sp>
        <p:sp>
          <p:nvSpPr>
            <p:cNvPr id="168" name="Shape 693"/>
            <p:cNvSpPr/>
            <p:nvPr/>
          </p:nvSpPr>
          <p:spPr>
            <a:xfrm>
              <a:off x="538698" y="3696989"/>
              <a:ext cx="1809404" cy="314412"/>
            </a:xfrm>
            <a:prstGeom prst="rect">
              <a:avLst/>
            </a:prstGeom>
            <a:noFill/>
            <a:ln>
              <a:noFill/>
            </a:ln>
          </p:spPr>
          <p:txBody>
            <a:bodyPr lIns="91425" tIns="45700" rIns="91425" bIns="45700" anchor="t" anchorCtr="0">
              <a:noAutofit/>
            </a:bodyPr>
            <a:lstStyle/>
            <a:p>
              <a:pPr algn="ctr">
                <a:buSzPct val="25000"/>
              </a:pPr>
              <a:r>
                <a:rPr lang="en-US" sz="1600" b="1" dirty="0" smtClean="0">
                  <a:solidFill>
                    <a:srgbClr val="FFFFFF"/>
                  </a:solidFill>
                  <a:latin typeface="Roboto"/>
                  <a:ea typeface="Roboto"/>
                  <a:cs typeface="Roboto"/>
                  <a:sym typeface="Roboto"/>
                </a:rPr>
                <a:t>Operations</a:t>
              </a:r>
              <a:endParaRPr lang="en-US" sz="1600" b="1" dirty="0">
                <a:solidFill>
                  <a:srgbClr val="FFFFFF"/>
                </a:solidFill>
                <a:latin typeface="Roboto"/>
                <a:ea typeface="Roboto"/>
                <a:cs typeface="Roboto"/>
                <a:sym typeface="Roboto"/>
              </a:endParaRPr>
            </a:p>
          </p:txBody>
        </p:sp>
        <p:sp>
          <p:nvSpPr>
            <p:cNvPr id="169" name="Shape 694"/>
            <p:cNvSpPr/>
            <p:nvPr/>
          </p:nvSpPr>
          <p:spPr>
            <a:xfrm>
              <a:off x="2469408" y="3615880"/>
              <a:ext cx="1654058" cy="461664"/>
            </a:xfrm>
            <a:prstGeom prst="rect">
              <a:avLst/>
            </a:prstGeom>
            <a:noFill/>
            <a:ln>
              <a:noFill/>
            </a:ln>
          </p:spPr>
          <p:txBody>
            <a:bodyPr lIns="91425" tIns="45700" rIns="91425" bIns="45700" anchor="t" anchorCtr="0">
              <a:noAutofit/>
            </a:bodyPr>
            <a:lstStyle/>
            <a:p>
              <a:pPr>
                <a:buSzPct val="25000"/>
              </a:pPr>
              <a:r>
                <a:rPr lang="en-US" sz="1200" dirty="0">
                  <a:solidFill>
                    <a:srgbClr val="FFFFFF"/>
                  </a:solidFill>
                  <a:latin typeface="Roboto"/>
                  <a:ea typeface="Roboto"/>
                  <a:cs typeface="Roboto"/>
                  <a:sym typeface="Roboto"/>
                </a:rPr>
                <a:t>Zero Downtime Deployments</a:t>
              </a:r>
            </a:p>
          </p:txBody>
        </p:sp>
        <p:sp>
          <p:nvSpPr>
            <p:cNvPr id="170" name="Shape 695"/>
            <p:cNvSpPr/>
            <p:nvPr/>
          </p:nvSpPr>
          <p:spPr>
            <a:xfrm>
              <a:off x="4047674" y="3617943"/>
              <a:ext cx="1165134" cy="461664"/>
            </a:xfrm>
            <a:prstGeom prst="rect">
              <a:avLst/>
            </a:prstGeom>
            <a:noFill/>
            <a:ln>
              <a:noFill/>
            </a:ln>
          </p:spPr>
          <p:txBody>
            <a:bodyPr lIns="91425" tIns="45700" rIns="91425" bIns="45700" anchor="t" anchorCtr="0">
              <a:noAutofit/>
            </a:bodyPr>
            <a:lstStyle/>
            <a:p>
              <a:pPr algn="ctr">
                <a:buSzPct val="25000"/>
              </a:pPr>
              <a:r>
                <a:rPr lang="en-US" sz="1200" dirty="0">
                  <a:solidFill>
                    <a:srgbClr val="FFFFFF"/>
                  </a:solidFill>
                  <a:latin typeface="Roboto"/>
                  <a:ea typeface="Roboto"/>
                  <a:cs typeface="Roboto"/>
                  <a:sym typeface="Roboto"/>
                </a:rPr>
                <a:t>Failover &amp; Recovery</a:t>
              </a:r>
            </a:p>
          </p:txBody>
        </p:sp>
        <p:sp>
          <p:nvSpPr>
            <p:cNvPr id="171" name="Shape 696"/>
            <p:cNvSpPr/>
            <p:nvPr/>
          </p:nvSpPr>
          <p:spPr>
            <a:xfrm>
              <a:off x="5380497" y="3681833"/>
              <a:ext cx="1027764" cy="276998"/>
            </a:xfrm>
            <a:prstGeom prst="rect">
              <a:avLst/>
            </a:prstGeom>
            <a:noFill/>
            <a:ln>
              <a:noFill/>
            </a:ln>
          </p:spPr>
          <p:txBody>
            <a:bodyPr lIns="91425" tIns="45700" rIns="91425" bIns="45700" anchor="t" anchorCtr="0">
              <a:noAutofit/>
            </a:bodyPr>
            <a:lstStyle/>
            <a:p>
              <a:pPr algn="ctr">
                <a:buSzPct val="25000"/>
              </a:pPr>
              <a:r>
                <a:rPr lang="en-US" sz="1200" dirty="0">
                  <a:solidFill>
                    <a:srgbClr val="FFFFFF"/>
                  </a:solidFill>
                  <a:latin typeface="Roboto"/>
                  <a:ea typeface="Roboto"/>
                  <a:cs typeface="Roboto"/>
                  <a:sym typeface="Roboto"/>
                </a:rPr>
                <a:t>Scaling</a:t>
              </a:r>
            </a:p>
          </p:txBody>
        </p:sp>
        <p:sp>
          <p:nvSpPr>
            <p:cNvPr id="172" name="Shape 697"/>
            <p:cNvSpPr/>
            <p:nvPr/>
          </p:nvSpPr>
          <p:spPr>
            <a:xfrm>
              <a:off x="6525636" y="3620009"/>
              <a:ext cx="1051431" cy="461664"/>
            </a:xfrm>
            <a:prstGeom prst="rect">
              <a:avLst/>
            </a:prstGeom>
            <a:noFill/>
            <a:ln>
              <a:noFill/>
            </a:ln>
          </p:spPr>
          <p:txBody>
            <a:bodyPr lIns="91425" tIns="45700" rIns="91425" bIns="45700" anchor="t" anchorCtr="0">
              <a:noAutofit/>
            </a:bodyPr>
            <a:lstStyle/>
            <a:p>
              <a:pPr algn="ctr">
                <a:buSzPct val="25000"/>
              </a:pPr>
              <a:r>
                <a:rPr lang="en-US" sz="1200" dirty="0">
                  <a:solidFill>
                    <a:srgbClr val="FFFFFF"/>
                  </a:solidFill>
                  <a:latin typeface="Roboto"/>
                  <a:ea typeface="Roboto"/>
                  <a:cs typeface="Roboto"/>
                  <a:sym typeface="Roboto"/>
                </a:rPr>
                <a:t>Security Patching</a:t>
              </a:r>
            </a:p>
          </p:txBody>
        </p:sp>
        <p:sp>
          <p:nvSpPr>
            <p:cNvPr id="173" name="Shape 698"/>
            <p:cNvSpPr/>
            <p:nvPr/>
          </p:nvSpPr>
          <p:spPr>
            <a:xfrm>
              <a:off x="7728211" y="3612897"/>
              <a:ext cx="1051431" cy="461664"/>
            </a:xfrm>
            <a:prstGeom prst="rect">
              <a:avLst/>
            </a:prstGeom>
            <a:noFill/>
            <a:ln>
              <a:noFill/>
            </a:ln>
          </p:spPr>
          <p:txBody>
            <a:bodyPr lIns="91425" tIns="45700" rIns="91425" bIns="45700" anchor="t" anchorCtr="0">
              <a:noAutofit/>
            </a:bodyPr>
            <a:lstStyle/>
            <a:p>
              <a:pPr algn="ctr">
                <a:buSzPct val="25000"/>
              </a:pPr>
              <a:r>
                <a:rPr lang="en-US" sz="1200" dirty="0">
                  <a:solidFill>
                    <a:srgbClr val="FFFFFF"/>
                  </a:solidFill>
                  <a:latin typeface="Roboto"/>
                  <a:ea typeface="Roboto"/>
                  <a:cs typeface="Roboto"/>
                  <a:sym typeface="Roboto"/>
                </a:rPr>
                <a:t>Platform</a:t>
              </a:r>
            </a:p>
            <a:p>
              <a:pPr algn="ctr">
                <a:buSzPct val="25000"/>
              </a:pPr>
              <a:r>
                <a:rPr lang="en-US" sz="1200" dirty="0">
                  <a:solidFill>
                    <a:srgbClr val="FFFFFF"/>
                  </a:solidFill>
                  <a:latin typeface="Roboto"/>
                  <a:ea typeface="Roboto"/>
                  <a:cs typeface="Roboto"/>
                  <a:sym typeface="Roboto"/>
                </a:rPr>
                <a:t>Upgrades</a:t>
              </a:r>
            </a:p>
          </p:txBody>
        </p:sp>
      </p:grpSp>
      <p:grpSp>
        <p:nvGrpSpPr>
          <p:cNvPr id="174" name="Group 173"/>
          <p:cNvGrpSpPr/>
          <p:nvPr/>
        </p:nvGrpSpPr>
        <p:grpSpPr>
          <a:xfrm>
            <a:off x="2006139" y="4220095"/>
            <a:ext cx="5183908" cy="729872"/>
            <a:chOff x="184080" y="4377802"/>
            <a:chExt cx="4336746" cy="531523"/>
          </a:xfrm>
        </p:grpSpPr>
        <p:grpSp>
          <p:nvGrpSpPr>
            <p:cNvPr id="175" name="Group 174"/>
            <p:cNvGrpSpPr/>
            <p:nvPr/>
          </p:nvGrpSpPr>
          <p:grpSpPr>
            <a:xfrm>
              <a:off x="184080" y="4377802"/>
              <a:ext cx="1010802" cy="527416"/>
              <a:chOff x="184080" y="4448922"/>
              <a:chExt cx="1010802" cy="527416"/>
            </a:xfrm>
          </p:grpSpPr>
          <p:pic>
            <p:nvPicPr>
              <p:cNvPr id="186" name="Picture 185"/>
              <p:cNvPicPr>
                <a:picLocks noChangeAspect="1"/>
              </p:cNvPicPr>
              <p:nvPr/>
            </p:nvPicPr>
            <p:blipFill>
              <a:blip r:embed="rId3" cstate="print"/>
              <a:srcRect b="-4013"/>
              <a:stretch>
                <a:fillRect/>
              </a:stretch>
            </p:blipFill>
            <p:spPr bwMode="auto">
              <a:xfrm>
                <a:off x="184080" y="4448922"/>
                <a:ext cx="1010802" cy="527416"/>
              </a:xfrm>
              <a:prstGeom prst="rect">
                <a:avLst/>
              </a:prstGeom>
              <a:noFill/>
              <a:ln w="9525">
                <a:noFill/>
                <a:miter lim="800000"/>
                <a:headEnd/>
                <a:tailEnd/>
              </a:ln>
            </p:spPr>
          </p:pic>
          <p:pic>
            <p:nvPicPr>
              <p:cNvPr id="187" name="Picture 186"/>
              <p:cNvPicPr>
                <a:picLocks noChangeAspect="1"/>
              </p:cNvPicPr>
              <p:nvPr/>
            </p:nvPicPr>
            <p:blipFill>
              <a:blip r:embed="rId4"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176" name="Group 175"/>
            <p:cNvGrpSpPr/>
            <p:nvPr/>
          </p:nvGrpSpPr>
          <p:grpSpPr>
            <a:xfrm>
              <a:off x="2400043" y="4380286"/>
              <a:ext cx="1010802" cy="527416"/>
              <a:chOff x="2400043" y="4451406"/>
              <a:chExt cx="1010802" cy="527416"/>
            </a:xfrm>
          </p:grpSpPr>
          <p:pic>
            <p:nvPicPr>
              <p:cNvPr id="184" name="Picture 183"/>
              <p:cNvPicPr>
                <a:picLocks noChangeAspect="1"/>
              </p:cNvPicPr>
              <p:nvPr/>
            </p:nvPicPr>
            <p:blipFill>
              <a:blip r:embed="rId3" cstate="print"/>
              <a:srcRect b="-4013"/>
              <a:stretch>
                <a:fillRect/>
              </a:stretch>
            </p:blipFill>
            <p:spPr bwMode="auto">
              <a:xfrm>
                <a:off x="2400043" y="4451406"/>
                <a:ext cx="1010802" cy="527416"/>
              </a:xfrm>
              <a:prstGeom prst="rect">
                <a:avLst/>
              </a:prstGeom>
              <a:noFill/>
              <a:ln w="9525">
                <a:noFill/>
                <a:miter lim="800000"/>
                <a:headEnd/>
                <a:tailEnd/>
              </a:ln>
            </p:spPr>
          </p:pic>
          <p:pic>
            <p:nvPicPr>
              <p:cNvPr id="185" name="Picture 2" descr="https://encrypted-tbn0.gstatic.com/images?q=tbn:ANd9GcRgWtweeNVNot_dJ1JZ4fATg5X0qxTniN17Zry9UylCHUwXFy8KJQ"/>
              <p:cNvPicPr>
                <a:picLocks noChangeAspect="1" noChangeArrowheads="1"/>
              </p:cNvPicPr>
              <p:nvPr/>
            </p:nvPicPr>
            <p:blipFill>
              <a:blip r:embed="rId5" cstate="print"/>
              <a:srcRect/>
              <a:stretch>
                <a:fillRect/>
              </a:stretch>
            </p:blipFill>
            <p:spPr bwMode="auto">
              <a:xfrm>
                <a:off x="2576400" y="4585912"/>
                <a:ext cx="542437" cy="219842"/>
              </a:xfrm>
              <a:prstGeom prst="rect">
                <a:avLst/>
              </a:prstGeom>
              <a:noFill/>
            </p:spPr>
          </p:pic>
        </p:grpSp>
        <p:grpSp>
          <p:nvGrpSpPr>
            <p:cNvPr id="177" name="Group 176"/>
            <p:cNvGrpSpPr/>
            <p:nvPr/>
          </p:nvGrpSpPr>
          <p:grpSpPr>
            <a:xfrm>
              <a:off x="1286160" y="4378688"/>
              <a:ext cx="1010802" cy="527416"/>
              <a:chOff x="1286160" y="4449808"/>
              <a:chExt cx="1010802" cy="527416"/>
            </a:xfrm>
          </p:grpSpPr>
          <p:pic>
            <p:nvPicPr>
              <p:cNvPr id="182" name="Picture 181"/>
              <p:cNvPicPr>
                <a:picLocks noChangeAspect="1"/>
              </p:cNvPicPr>
              <p:nvPr/>
            </p:nvPicPr>
            <p:blipFill>
              <a:blip r:embed="rId3" cstate="print"/>
              <a:srcRect b="-4013"/>
              <a:stretch>
                <a:fillRect/>
              </a:stretch>
            </p:blipFill>
            <p:spPr bwMode="auto">
              <a:xfrm>
                <a:off x="1286160" y="4449808"/>
                <a:ext cx="1010802" cy="527416"/>
              </a:xfrm>
              <a:prstGeom prst="rect">
                <a:avLst/>
              </a:prstGeom>
              <a:noFill/>
              <a:ln w="9525">
                <a:noFill/>
                <a:miter lim="800000"/>
                <a:headEnd/>
                <a:tailEnd/>
              </a:ln>
            </p:spPr>
          </p:pic>
          <p:pic>
            <p:nvPicPr>
              <p:cNvPr id="183" name="Picture 182" descr="openstack_logo.jpg"/>
              <p:cNvPicPr>
                <a:picLocks noChangeAspect="1"/>
              </p:cNvPicPr>
              <p:nvPr/>
            </p:nvPicPr>
            <p:blipFill rotWithShape="1">
              <a:blip r:embed="rId6"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178" name="Group 177"/>
            <p:cNvGrpSpPr/>
            <p:nvPr/>
          </p:nvGrpSpPr>
          <p:grpSpPr>
            <a:xfrm>
              <a:off x="3510024" y="4381909"/>
              <a:ext cx="1010802" cy="527416"/>
              <a:chOff x="3510024" y="4453029"/>
              <a:chExt cx="1010802" cy="527416"/>
            </a:xfrm>
          </p:grpSpPr>
          <p:pic>
            <p:nvPicPr>
              <p:cNvPr id="179" name="Picture 178"/>
              <p:cNvPicPr>
                <a:picLocks noChangeAspect="1"/>
              </p:cNvPicPr>
              <p:nvPr/>
            </p:nvPicPr>
            <p:blipFill>
              <a:blip r:embed="rId3" cstate="print"/>
              <a:srcRect b="-4013"/>
              <a:stretch>
                <a:fillRect/>
              </a:stretch>
            </p:blipFill>
            <p:spPr bwMode="auto">
              <a:xfrm>
                <a:off x="3510024" y="4453029"/>
                <a:ext cx="1010802" cy="527416"/>
              </a:xfrm>
              <a:prstGeom prst="rect">
                <a:avLst/>
              </a:prstGeom>
              <a:noFill/>
              <a:ln w="9525">
                <a:noFill/>
                <a:miter lim="800000"/>
                <a:headEnd/>
                <a:tailEnd/>
              </a:ln>
            </p:spPr>
          </p:pic>
          <p:pic>
            <p:nvPicPr>
              <p:cNvPr id="180" name="Picture 179"/>
              <p:cNvPicPr>
                <a:picLocks noChangeAspect="1"/>
              </p:cNvPicPr>
              <p:nvPr/>
            </p:nvPicPr>
            <p:blipFill>
              <a:blip r:embed="rId7"/>
              <a:stretch>
                <a:fillRect/>
              </a:stretch>
            </p:blipFill>
            <p:spPr>
              <a:xfrm>
                <a:off x="3650837" y="4531964"/>
                <a:ext cx="327845" cy="327845"/>
              </a:xfrm>
              <a:prstGeom prst="rect">
                <a:avLst/>
              </a:prstGeom>
            </p:spPr>
          </p:pic>
          <p:sp>
            <p:nvSpPr>
              <p:cNvPr id="181" name="TextBox 180"/>
              <p:cNvSpPr txBox="1"/>
              <p:nvPr/>
            </p:nvSpPr>
            <p:spPr>
              <a:xfrm>
                <a:off x="3891577" y="4629329"/>
                <a:ext cx="438955" cy="163037"/>
              </a:xfrm>
              <a:prstGeom prst="rect">
                <a:avLst/>
              </a:prstGeom>
              <a:noFill/>
            </p:spPr>
            <p:txBody>
              <a:bodyPr wrap="none" rtlCol="0">
                <a:spAutoFit/>
              </a:bodyPr>
              <a:lstStyle/>
              <a:p>
                <a:pPr algn="ctr"/>
                <a:r>
                  <a:rPr lang="en-US" sz="1200" dirty="0" smtClean="0">
                    <a:solidFill>
                      <a:srgbClr val="B3B3B3"/>
                    </a:solidFill>
                    <a:latin typeface="Arial"/>
                  </a:rPr>
                  <a:t>Azure</a:t>
                </a:r>
              </a:p>
            </p:txBody>
          </p:sp>
        </p:grpSp>
      </p:grpSp>
    </p:spTree>
    <p:extLst>
      <p:ext uri="{BB962C8B-B14F-4D97-AF65-F5344CB8AC3E}">
        <p14:creationId xmlns:p14="http://schemas.microsoft.com/office/powerpoint/2010/main" val="382909884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449561" y="1265292"/>
            <a:ext cx="8418214" cy="3541499"/>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idx="1"/>
          </p:nvPr>
        </p:nvSpPr>
        <p:spPr/>
        <p:txBody>
          <a:bodyPr/>
          <a:lstStyle/>
          <a:p>
            <a:r>
              <a:rPr lang="en-US" dirty="0" smtClean="0">
                <a:solidFill>
                  <a:srgbClr val="FFFFFF"/>
                </a:solidFill>
              </a:rPr>
              <a:t>An </a:t>
            </a:r>
            <a:r>
              <a:rPr lang="en-US" dirty="0">
                <a:solidFill>
                  <a:srgbClr val="FFFFFF"/>
                </a:solidFill>
              </a:rPr>
              <a:t>Open Industry Standard</a:t>
            </a:r>
          </a:p>
        </p:txBody>
      </p:sp>
      <p:pic>
        <p:nvPicPr>
          <p:cNvPr id="24578" name="Picture 52" descr="Akamai-Logo-Large-GLOBALGOODNETWORKS-645-30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4363" y="3511271"/>
            <a:ext cx="568325"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53"/>
          <p:cNvSpPr/>
          <p:nvPr/>
        </p:nvSpPr>
        <p:spPr>
          <a:xfrm>
            <a:off x="463625" y="1265292"/>
            <a:ext cx="8404150" cy="746125"/>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5" name="Rectangle 54"/>
          <p:cNvSpPr/>
          <p:nvPr/>
        </p:nvSpPr>
        <p:spPr>
          <a:xfrm>
            <a:off x="463625" y="2123259"/>
            <a:ext cx="8404150" cy="1101725"/>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6" name="Rectangle 55"/>
          <p:cNvSpPr/>
          <p:nvPr/>
        </p:nvSpPr>
        <p:spPr>
          <a:xfrm>
            <a:off x="463625" y="3339941"/>
            <a:ext cx="8404150" cy="1463675"/>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582" name="Content Placeholder 2"/>
          <p:cNvSpPr txBox="1">
            <a:spLocks/>
          </p:cNvSpPr>
          <p:nvPr/>
        </p:nvSpPr>
        <p:spPr bwMode="gray">
          <a:xfrm>
            <a:off x="540048" y="1316092"/>
            <a:ext cx="11350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chemeClr val="accent1"/>
              </a:buClr>
              <a:buFont typeface="Wingdings" charset="0"/>
              <a:buNone/>
            </a:pPr>
            <a:r>
              <a:rPr lang="en-US" sz="1000" b="1">
                <a:solidFill>
                  <a:srgbClr val="182730"/>
                </a:solidFill>
                <a:latin typeface="Arial" charset="0"/>
                <a:cs typeface="Arial" charset="0"/>
              </a:rPr>
              <a:t>PLATINUM</a:t>
            </a:r>
          </a:p>
        </p:txBody>
      </p:sp>
      <p:sp>
        <p:nvSpPr>
          <p:cNvPr id="24583" name="Content Placeholder 2"/>
          <p:cNvSpPr txBox="1">
            <a:spLocks/>
          </p:cNvSpPr>
          <p:nvPr/>
        </p:nvSpPr>
        <p:spPr bwMode="gray">
          <a:xfrm>
            <a:off x="540048" y="2266134"/>
            <a:ext cx="1135063"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chemeClr val="accent1"/>
              </a:buClr>
              <a:buFont typeface="Wingdings" charset="0"/>
              <a:buNone/>
            </a:pPr>
            <a:r>
              <a:rPr lang="en-US" sz="1000" b="1">
                <a:solidFill>
                  <a:srgbClr val="182730"/>
                </a:solidFill>
                <a:latin typeface="Arial" charset="0"/>
                <a:cs typeface="Arial" charset="0"/>
              </a:rPr>
              <a:t>GOLD</a:t>
            </a:r>
          </a:p>
        </p:txBody>
      </p:sp>
      <p:sp>
        <p:nvSpPr>
          <p:cNvPr id="24584" name="Content Placeholder 2"/>
          <p:cNvSpPr txBox="1">
            <a:spLocks/>
          </p:cNvSpPr>
          <p:nvPr/>
        </p:nvSpPr>
        <p:spPr bwMode="gray">
          <a:xfrm>
            <a:off x="555923" y="3398678"/>
            <a:ext cx="11350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chemeClr val="accent1"/>
              </a:buClr>
              <a:buFont typeface="Wingdings" charset="0"/>
              <a:buNone/>
            </a:pPr>
            <a:r>
              <a:rPr lang="en-US" sz="1000" b="1">
                <a:solidFill>
                  <a:srgbClr val="182730"/>
                </a:solidFill>
                <a:latin typeface="Arial" charset="0"/>
                <a:cs typeface="Arial" charset="0"/>
              </a:rPr>
              <a:t>SILVER</a:t>
            </a:r>
          </a:p>
        </p:txBody>
      </p:sp>
      <p:sp>
        <p:nvSpPr>
          <p:cNvPr id="60" name="Rectangle 59"/>
          <p:cNvSpPr/>
          <p:nvPr/>
        </p:nvSpPr>
        <p:spPr>
          <a:xfrm>
            <a:off x="449561" y="2121672"/>
            <a:ext cx="34925" cy="1092200"/>
          </a:xfrm>
          <a:prstGeom prst="rect">
            <a:avLst/>
          </a:prstGeom>
          <a:solidFill>
            <a:srgbClr val="F27127"/>
          </a:solidFill>
          <a:ln>
            <a:solidFill>
              <a:srgbClr val="F2712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1" name="Rectangle 60"/>
          <p:cNvSpPr/>
          <p:nvPr/>
        </p:nvSpPr>
        <p:spPr>
          <a:xfrm>
            <a:off x="449561" y="1265292"/>
            <a:ext cx="34925" cy="746125"/>
          </a:xfrm>
          <a:prstGeom prst="rect">
            <a:avLst/>
          </a:prstGeom>
          <a:solidFill>
            <a:srgbClr val="1F84C4"/>
          </a:solidFill>
          <a:ln>
            <a:solidFill>
              <a:srgbClr val="1F84C4"/>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2" name="Rectangle 61"/>
          <p:cNvSpPr/>
          <p:nvPr/>
        </p:nvSpPr>
        <p:spPr>
          <a:xfrm flipH="1">
            <a:off x="446386" y="3343116"/>
            <a:ext cx="31750" cy="1463675"/>
          </a:xfrm>
          <a:prstGeom prst="rect">
            <a:avLst/>
          </a:prstGeom>
          <a:solidFill>
            <a:srgbClr val="9EB2BC"/>
          </a:solid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24588" name="Picture 62" descr="1000px-EMC_Corporation_logo.svg.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65505" y="1552580"/>
            <a:ext cx="663575"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9" name="Picture 63" descr="2000px-IBM_logo.svg.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18979" y="1562105"/>
            <a:ext cx="53657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0" name="Picture 64" descr="2000px-Intel-logo.svg.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51010" y="1498605"/>
            <a:ext cx="51752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3" name="Picture 68" descr="2000px-SAP_2011_logo.svg.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947272" y="1514480"/>
            <a:ext cx="606425"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6" name="Picture 72" descr="Hortonworks-Logo.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89015" y="2796564"/>
            <a:ext cx="763587"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9" name="Picture 75" descr="799px-NTT_logo.svg.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214147" y="2850732"/>
            <a:ext cx="711200"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2" name="Picture 78" descr="swisscom-logo.jp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339696" y="2850732"/>
            <a:ext cx="84137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3" name="Picture 79" descr="SAS_logo_horiz.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4475039" y="2887130"/>
            <a:ext cx="429181" cy="176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82" descr="Ericsson.jpg"/>
          <p:cNvPicPr>
            <a:picLocks noChangeAspect="1"/>
          </p:cNvPicPr>
          <p:nvPr/>
        </p:nvPicPr>
        <p:blipFill>
          <a:blip r:embed="rId12">
            <a:extLst>
              <a:ext uri="{28A0092B-C50C-407E-A947-70E740481C1C}">
                <a14:useLocalDpi xmlns:a14="http://schemas.microsoft.com/office/drawing/2010/main" val="0"/>
              </a:ext>
            </a:extLst>
          </a:blip>
          <a:srcRect t="22789" b="17180"/>
          <a:stretch>
            <a:fillRect/>
          </a:stretch>
        </p:blipFill>
        <p:spPr bwMode="auto">
          <a:xfrm>
            <a:off x="6880663" y="2349468"/>
            <a:ext cx="1022350"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8" name="Picture 84" descr="1000px-Vmware.svg.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711394" y="1593855"/>
            <a:ext cx="928687"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8" descr="docker_logo.pn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6213949" y="4007359"/>
            <a:ext cx="8001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9" descr="redislabs-typeface.png"/>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6594092" y="4476880"/>
            <a:ext cx="6350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4" name="Picture 90" descr="logo_tcm100-871390.gif"/>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7300233" y="3913697"/>
            <a:ext cx="60325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7" name="Picture 93" descr="logo_mimacom.png"/>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4479393" y="4473804"/>
            <a:ext cx="488560" cy="142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96" descr="10152636-mendix-logo.jpg"/>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3541655" y="4459417"/>
            <a:ext cx="70167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97" descr="thumbnailimage.img.jpg"/>
          <p:cNvPicPr>
            <a:picLocks noChangeAspect="1"/>
          </p:cNvPicPr>
          <p:nvPr/>
        </p:nvPicPr>
        <p:blipFill>
          <a:blip r:embed="rId19">
            <a:extLst>
              <a:ext uri="{28A0092B-C50C-407E-A947-70E740481C1C}">
                <a14:useLocalDpi xmlns:a14="http://schemas.microsoft.com/office/drawing/2010/main" val="0"/>
              </a:ext>
            </a:extLst>
          </a:blip>
          <a:srcRect b="44260"/>
          <a:stretch>
            <a:fillRect/>
          </a:stretch>
        </p:blipFill>
        <p:spPr bwMode="auto">
          <a:xfrm>
            <a:off x="8103440" y="4487992"/>
            <a:ext cx="682625"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3" name="Picture 99" descr="Altoros_Logo1(1).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1864450" y="3587296"/>
            <a:ext cx="6858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102" descr="cc13-canopy.jp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2739997" y="4013618"/>
            <a:ext cx="671068" cy="260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22"/>
          <a:stretch>
            <a:fillRect/>
          </a:stretch>
        </p:blipFill>
        <p:spPr>
          <a:xfrm>
            <a:off x="2333146" y="2790153"/>
            <a:ext cx="370394" cy="370394"/>
          </a:xfrm>
          <a:prstGeom prst="rect">
            <a:avLst/>
          </a:prstGeom>
        </p:spPr>
      </p:pic>
      <p:pic>
        <p:nvPicPr>
          <p:cNvPr id="6" name="Picture 5"/>
          <p:cNvPicPr>
            <a:picLocks noChangeAspect="1"/>
          </p:cNvPicPr>
          <p:nvPr/>
        </p:nvPicPr>
        <p:blipFill>
          <a:blip r:embed="rId23"/>
          <a:stretch>
            <a:fillRect/>
          </a:stretch>
        </p:blipFill>
        <p:spPr>
          <a:xfrm>
            <a:off x="6743664" y="2888177"/>
            <a:ext cx="734479" cy="228382"/>
          </a:xfrm>
          <a:prstGeom prst="rect">
            <a:avLst/>
          </a:prstGeom>
        </p:spPr>
      </p:pic>
      <p:pic>
        <p:nvPicPr>
          <p:cNvPr id="8" name="Picture 7"/>
          <p:cNvPicPr>
            <a:picLocks noChangeAspect="1"/>
          </p:cNvPicPr>
          <p:nvPr/>
        </p:nvPicPr>
        <p:blipFill>
          <a:blip r:embed="rId24"/>
          <a:stretch>
            <a:fillRect/>
          </a:stretch>
        </p:blipFill>
        <p:spPr>
          <a:xfrm>
            <a:off x="5293769" y="4012120"/>
            <a:ext cx="591101" cy="180979"/>
          </a:xfrm>
          <a:prstGeom prst="rect">
            <a:avLst/>
          </a:prstGeom>
        </p:spPr>
      </p:pic>
      <p:pic>
        <p:nvPicPr>
          <p:cNvPr id="9" name="Picture 8"/>
          <p:cNvPicPr>
            <a:picLocks noChangeAspect="1"/>
          </p:cNvPicPr>
          <p:nvPr/>
        </p:nvPicPr>
        <p:blipFill rotWithShape="1">
          <a:blip r:embed="rId25"/>
          <a:srcRect l="10726" r="6919" b="18373"/>
          <a:stretch/>
        </p:blipFill>
        <p:spPr>
          <a:xfrm>
            <a:off x="3541655" y="3950663"/>
            <a:ext cx="446717" cy="303892"/>
          </a:xfrm>
          <a:prstGeom prst="rect">
            <a:avLst/>
          </a:prstGeom>
        </p:spPr>
      </p:pic>
      <p:pic>
        <p:nvPicPr>
          <p:cNvPr id="10" name="Picture 9"/>
          <p:cNvPicPr>
            <a:picLocks noChangeAspect="1"/>
          </p:cNvPicPr>
          <p:nvPr/>
        </p:nvPicPr>
        <p:blipFill>
          <a:blip r:embed="rId26"/>
          <a:stretch>
            <a:fillRect/>
          </a:stretch>
        </p:blipFill>
        <p:spPr>
          <a:xfrm>
            <a:off x="3541655" y="3577133"/>
            <a:ext cx="523031" cy="191777"/>
          </a:xfrm>
          <a:prstGeom prst="rect">
            <a:avLst/>
          </a:prstGeom>
        </p:spPr>
      </p:pic>
      <p:pic>
        <p:nvPicPr>
          <p:cNvPr id="11" name="Picture 10"/>
          <p:cNvPicPr>
            <a:picLocks noChangeAspect="1"/>
          </p:cNvPicPr>
          <p:nvPr/>
        </p:nvPicPr>
        <p:blipFill>
          <a:blip r:embed="rId27"/>
          <a:stretch>
            <a:fillRect/>
          </a:stretch>
        </p:blipFill>
        <p:spPr>
          <a:xfrm>
            <a:off x="6071814" y="4396224"/>
            <a:ext cx="367132" cy="297837"/>
          </a:xfrm>
          <a:prstGeom prst="rect">
            <a:avLst/>
          </a:prstGeom>
        </p:spPr>
      </p:pic>
      <p:pic>
        <p:nvPicPr>
          <p:cNvPr id="12" name="Picture 11"/>
          <p:cNvPicPr>
            <a:picLocks noChangeAspect="1"/>
          </p:cNvPicPr>
          <p:nvPr/>
        </p:nvPicPr>
        <p:blipFill>
          <a:blip r:embed="rId28"/>
          <a:stretch>
            <a:fillRect/>
          </a:stretch>
        </p:blipFill>
        <p:spPr>
          <a:xfrm>
            <a:off x="1864450" y="4035672"/>
            <a:ext cx="591080" cy="189086"/>
          </a:xfrm>
          <a:prstGeom prst="rect">
            <a:avLst/>
          </a:prstGeom>
        </p:spPr>
      </p:pic>
      <p:pic>
        <p:nvPicPr>
          <p:cNvPr id="13" name="Picture 12"/>
          <p:cNvPicPr>
            <a:picLocks noChangeAspect="1"/>
          </p:cNvPicPr>
          <p:nvPr/>
        </p:nvPicPr>
        <p:blipFill>
          <a:blip r:embed="rId29"/>
          <a:stretch>
            <a:fillRect/>
          </a:stretch>
        </p:blipFill>
        <p:spPr>
          <a:xfrm>
            <a:off x="7048520" y="3517573"/>
            <a:ext cx="854963" cy="310896"/>
          </a:xfrm>
          <a:prstGeom prst="rect">
            <a:avLst/>
          </a:prstGeom>
        </p:spPr>
      </p:pic>
      <p:pic>
        <p:nvPicPr>
          <p:cNvPr id="14" name="Picture 13"/>
          <p:cNvPicPr>
            <a:picLocks noChangeAspect="1"/>
          </p:cNvPicPr>
          <p:nvPr/>
        </p:nvPicPr>
        <p:blipFill>
          <a:blip r:embed="rId30"/>
          <a:stretch>
            <a:fillRect/>
          </a:stretch>
        </p:blipFill>
        <p:spPr>
          <a:xfrm>
            <a:off x="7965299" y="3591595"/>
            <a:ext cx="820766" cy="162852"/>
          </a:xfrm>
          <a:prstGeom prst="rect">
            <a:avLst/>
          </a:prstGeom>
        </p:spPr>
      </p:pic>
      <p:pic>
        <p:nvPicPr>
          <p:cNvPr id="15" name="Picture 14"/>
          <p:cNvPicPr>
            <a:picLocks noChangeAspect="1"/>
          </p:cNvPicPr>
          <p:nvPr/>
        </p:nvPicPr>
        <p:blipFill>
          <a:blip r:embed="rId31"/>
          <a:stretch>
            <a:fillRect/>
          </a:stretch>
        </p:blipFill>
        <p:spPr>
          <a:xfrm>
            <a:off x="2214290" y="1492114"/>
            <a:ext cx="843553" cy="354294"/>
          </a:xfrm>
          <a:prstGeom prst="rect">
            <a:avLst/>
          </a:prstGeom>
        </p:spPr>
      </p:pic>
      <p:pic>
        <p:nvPicPr>
          <p:cNvPr id="17" name="Picture 16"/>
          <p:cNvPicPr>
            <a:picLocks noChangeAspect="1"/>
          </p:cNvPicPr>
          <p:nvPr/>
        </p:nvPicPr>
        <p:blipFill>
          <a:blip r:embed="rId32"/>
          <a:stretch>
            <a:fillRect/>
          </a:stretch>
        </p:blipFill>
        <p:spPr>
          <a:xfrm>
            <a:off x="8170727" y="2276254"/>
            <a:ext cx="338326" cy="338326"/>
          </a:xfrm>
          <a:prstGeom prst="rect">
            <a:avLst/>
          </a:prstGeom>
        </p:spPr>
      </p:pic>
      <p:pic>
        <p:nvPicPr>
          <p:cNvPr id="18" name="Picture 17"/>
          <p:cNvPicPr>
            <a:picLocks noChangeAspect="1"/>
          </p:cNvPicPr>
          <p:nvPr/>
        </p:nvPicPr>
        <p:blipFill>
          <a:blip r:embed="rId33"/>
          <a:stretch>
            <a:fillRect/>
          </a:stretch>
        </p:blipFill>
        <p:spPr>
          <a:xfrm>
            <a:off x="3158323" y="2361242"/>
            <a:ext cx="1055602" cy="253338"/>
          </a:xfrm>
          <a:prstGeom prst="rect">
            <a:avLst/>
          </a:prstGeom>
        </p:spPr>
      </p:pic>
      <p:pic>
        <p:nvPicPr>
          <p:cNvPr id="19" name="Picture 18"/>
          <p:cNvPicPr>
            <a:picLocks noChangeAspect="1"/>
          </p:cNvPicPr>
          <p:nvPr/>
        </p:nvPicPr>
        <p:blipFill>
          <a:blip r:embed="rId34"/>
          <a:stretch>
            <a:fillRect/>
          </a:stretch>
        </p:blipFill>
        <p:spPr>
          <a:xfrm>
            <a:off x="7957331" y="2897486"/>
            <a:ext cx="692125" cy="155728"/>
          </a:xfrm>
          <a:prstGeom prst="rect">
            <a:avLst/>
          </a:prstGeom>
        </p:spPr>
      </p:pic>
      <p:pic>
        <p:nvPicPr>
          <p:cNvPr id="20" name="Picture 19"/>
          <p:cNvPicPr>
            <a:picLocks noChangeAspect="1"/>
          </p:cNvPicPr>
          <p:nvPr/>
        </p:nvPicPr>
        <p:blipFill>
          <a:blip r:embed="rId35"/>
          <a:stretch>
            <a:fillRect/>
          </a:stretch>
        </p:blipFill>
        <p:spPr>
          <a:xfrm>
            <a:off x="4481295" y="2367949"/>
            <a:ext cx="1233191" cy="246631"/>
          </a:xfrm>
          <a:prstGeom prst="rect">
            <a:avLst/>
          </a:prstGeom>
        </p:spPr>
      </p:pic>
      <p:pic>
        <p:nvPicPr>
          <p:cNvPr id="21" name="Picture 20"/>
          <p:cNvPicPr>
            <a:picLocks noChangeAspect="1"/>
          </p:cNvPicPr>
          <p:nvPr/>
        </p:nvPicPr>
        <p:blipFill>
          <a:blip r:embed="rId36"/>
          <a:stretch>
            <a:fillRect/>
          </a:stretch>
        </p:blipFill>
        <p:spPr>
          <a:xfrm>
            <a:off x="1024363" y="4025175"/>
            <a:ext cx="694944" cy="154869"/>
          </a:xfrm>
          <a:prstGeom prst="rect">
            <a:avLst/>
          </a:prstGeom>
        </p:spPr>
      </p:pic>
      <p:pic>
        <p:nvPicPr>
          <p:cNvPr id="22" name="Picture 21"/>
          <p:cNvPicPr>
            <a:picLocks noChangeAspect="1"/>
          </p:cNvPicPr>
          <p:nvPr/>
        </p:nvPicPr>
        <p:blipFill>
          <a:blip r:embed="rId37"/>
          <a:stretch>
            <a:fillRect/>
          </a:stretch>
        </p:blipFill>
        <p:spPr>
          <a:xfrm>
            <a:off x="5293769" y="4418763"/>
            <a:ext cx="530774" cy="252758"/>
          </a:xfrm>
          <a:prstGeom prst="rect">
            <a:avLst/>
          </a:prstGeom>
        </p:spPr>
      </p:pic>
      <p:pic>
        <p:nvPicPr>
          <p:cNvPr id="23" name="Picture 22"/>
          <p:cNvPicPr>
            <a:picLocks noChangeAspect="1"/>
          </p:cNvPicPr>
          <p:nvPr/>
        </p:nvPicPr>
        <p:blipFill>
          <a:blip r:embed="rId38"/>
          <a:stretch>
            <a:fillRect/>
          </a:stretch>
        </p:blipFill>
        <p:spPr>
          <a:xfrm>
            <a:off x="7537724" y="4376893"/>
            <a:ext cx="365759" cy="336499"/>
          </a:xfrm>
          <a:prstGeom prst="rect">
            <a:avLst/>
          </a:prstGeom>
        </p:spPr>
      </p:pic>
      <p:pic>
        <p:nvPicPr>
          <p:cNvPr id="24" name="Picture 23"/>
          <p:cNvPicPr>
            <a:picLocks noChangeAspect="1"/>
          </p:cNvPicPr>
          <p:nvPr/>
        </p:nvPicPr>
        <p:blipFill>
          <a:blip r:embed="rId39"/>
          <a:stretch>
            <a:fillRect/>
          </a:stretch>
        </p:blipFill>
        <p:spPr>
          <a:xfrm>
            <a:off x="8145985" y="4042255"/>
            <a:ext cx="640080" cy="120708"/>
          </a:xfrm>
          <a:prstGeom prst="rect">
            <a:avLst/>
          </a:prstGeom>
        </p:spPr>
      </p:pic>
      <p:pic>
        <p:nvPicPr>
          <p:cNvPr id="5" name="Picture 4"/>
          <p:cNvPicPr>
            <a:picLocks noChangeAspect="1"/>
          </p:cNvPicPr>
          <p:nvPr/>
        </p:nvPicPr>
        <p:blipFill>
          <a:blip r:embed="rId40"/>
          <a:stretch>
            <a:fillRect/>
          </a:stretch>
        </p:blipFill>
        <p:spPr>
          <a:xfrm>
            <a:off x="5538349" y="1454266"/>
            <a:ext cx="1041827" cy="429990"/>
          </a:xfrm>
          <a:prstGeom prst="rect">
            <a:avLst/>
          </a:prstGeom>
        </p:spPr>
      </p:pic>
      <p:pic>
        <p:nvPicPr>
          <p:cNvPr id="25" name="Picture 24"/>
          <p:cNvPicPr>
            <a:picLocks noChangeAspect="1"/>
          </p:cNvPicPr>
          <p:nvPr/>
        </p:nvPicPr>
        <p:blipFill>
          <a:blip r:embed="rId41"/>
          <a:stretch>
            <a:fillRect/>
          </a:stretch>
        </p:blipFill>
        <p:spPr>
          <a:xfrm>
            <a:off x="1065800" y="2327486"/>
            <a:ext cx="717736" cy="287094"/>
          </a:xfrm>
          <a:prstGeom prst="rect">
            <a:avLst/>
          </a:prstGeom>
        </p:spPr>
      </p:pic>
      <p:pic>
        <p:nvPicPr>
          <p:cNvPr id="27" name="Picture 26"/>
          <p:cNvPicPr>
            <a:picLocks noChangeAspect="1"/>
          </p:cNvPicPr>
          <p:nvPr/>
        </p:nvPicPr>
        <p:blipFill>
          <a:blip r:embed="rId42"/>
          <a:stretch>
            <a:fillRect/>
          </a:stretch>
        </p:blipFill>
        <p:spPr>
          <a:xfrm>
            <a:off x="5293769" y="3584273"/>
            <a:ext cx="739574" cy="177496"/>
          </a:xfrm>
          <a:prstGeom prst="rect">
            <a:avLst/>
          </a:prstGeom>
        </p:spPr>
      </p:pic>
      <p:pic>
        <p:nvPicPr>
          <p:cNvPr id="28" name="Picture 27"/>
          <p:cNvPicPr>
            <a:picLocks noChangeAspect="1"/>
          </p:cNvPicPr>
          <p:nvPr/>
        </p:nvPicPr>
        <p:blipFill>
          <a:blip r:embed="rId43"/>
          <a:stretch>
            <a:fillRect/>
          </a:stretch>
        </p:blipFill>
        <p:spPr>
          <a:xfrm>
            <a:off x="4492321" y="3954940"/>
            <a:ext cx="462705" cy="295338"/>
          </a:xfrm>
          <a:prstGeom prst="rect">
            <a:avLst/>
          </a:prstGeom>
        </p:spPr>
      </p:pic>
      <p:pic>
        <p:nvPicPr>
          <p:cNvPr id="29" name="Picture 28"/>
          <p:cNvPicPr>
            <a:picLocks noChangeAspect="1"/>
          </p:cNvPicPr>
          <p:nvPr/>
        </p:nvPicPr>
        <p:blipFill>
          <a:blip r:embed="rId44"/>
          <a:stretch>
            <a:fillRect/>
          </a:stretch>
        </p:blipFill>
        <p:spPr>
          <a:xfrm>
            <a:off x="1024363" y="4454677"/>
            <a:ext cx="631146" cy="180931"/>
          </a:xfrm>
          <a:prstGeom prst="rect">
            <a:avLst/>
          </a:prstGeom>
        </p:spPr>
      </p:pic>
      <p:pic>
        <p:nvPicPr>
          <p:cNvPr id="30" name="Picture 29"/>
          <p:cNvPicPr>
            <a:picLocks noChangeAspect="1"/>
          </p:cNvPicPr>
          <p:nvPr/>
        </p:nvPicPr>
        <p:blipFill>
          <a:blip r:embed="rId45"/>
          <a:stretch>
            <a:fillRect/>
          </a:stretch>
        </p:blipFill>
        <p:spPr>
          <a:xfrm>
            <a:off x="1864450" y="4490837"/>
            <a:ext cx="1517904" cy="108611"/>
          </a:xfrm>
          <a:prstGeom prst="rect">
            <a:avLst/>
          </a:prstGeom>
        </p:spPr>
      </p:pic>
      <p:pic>
        <p:nvPicPr>
          <p:cNvPr id="3" name="Picture 2"/>
          <p:cNvPicPr>
            <a:picLocks noChangeAspect="1"/>
          </p:cNvPicPr>
          <p:nvPr/>
        </p:nvPicPr>
        <p:blipFill>
          <a:blip r:embed="rId46"/>
          <a:stretch>
            <a:fillRect/>
          </a:stretch>
        </p:blipFill>
        <p:spPr>
          <a:xfrm>
            <a:off x="2763597" y="3542628"/>
            <a:ext cx="630936" cy="260786"/>
          </a:xfrm>
          <a:prstGeom prst="rect">
            <a:avLst/>
          </a:prstGeom>
        </p:spPr>
      </p:pic>
      <p:pic>
        <p:nvPicPr>
          <p:cNvPr id="7" name="Picture 6"/>
          <p:cNvPicPr>
            <a:picLocks noChangeAspect="1"/>
          </p:cNvPicPr>
          <p:nvPr/>
        </p:nvPicPr>
        <p:blipFill>
          <a:blip r:embed="rId47"/>
          <a:stretch>
            <a:fillRect/>
          </a:stretch>
        </p:blipFill>
        <p:spPr>
          <a:xfrm>
            <a:off x="1991082" y="2234060"/>
            <a:ext cx="1005840" cy="339111"/>
          </a:xfrm>
          <a:prstGeom prst="rect">
            <a:avLst/>
          </a:prstGeom>
        </p:spPr>
      </p:pic>
      <p:pic>
        <p:nvPicPr>
          <p:cNvPr id="16" name="Picture 15"/>
          <p:cNvPicPr>
            <a:picLocks noChangeAspect="1"/>
          </p:cNvPicPr>
          <p:nvPr/>
        </p:nvPicPr>
        <p:blipFill>
          <a:blip r:embed="rId48"/>
          <a:stretch>
            <a:fillRect/>
          </a:stretch>
        </p:blipFill>
        <p:spPr>
          <a:xfrm>
            <a:off x="6242984" y="3608923"/>
            <a:ext cx="713232" cy="163024"/>
          </a:xfrm>
          <a:prstGeom prst="rect">
            <a:avLst/>
          </a:prstGeom>
        </p:spPr>
      </p:pic>
      <p:pic>
        <p:nvPicPr>
          <p:cNvPr id="31" name="Picture 30"/>
          <p:cNvPicPr>
            <a:picLocks noChangeAspect="1"/>
          </p:cNvPicPr>
          <p:nvPr/>
        </p:nvPicPr>
        <p:blipFill>
          <a:blip r:embed="rId49"/>
          <a:stretch>
            <a:fillRect/>
          </a:stretch>
        </p:blipFill>
        <p:spPr>
          <a:xfrm>
            <a:off x="4199305" y="3635986"/>
            <a:ext cx="996696" cy="99670"/>
          </a:xfrm>
          <a:prstGeom prst="rect">
            <a:avLst/>
          </a:prstGeom>
        </p:spPr>
      </p:pic>
      <p:pic>
        <p:nvPicPr>
          <p:cNvPr id="26" name="Picture 25"/>
          <p:cNvPicPr>
            <a:picLocks noChangeAspect="1"/>
          </p:cNvPicPr>
          <p:nvPr/>
        </p:nvPicPr>
        <p:blipFill>
          <a:blip r:embed="rId50"/>
          <a:stretch>
            <a:fillRect/>
          </a:stretch>
        </p:blipFill>
        <p:spPr>
          <a:xfrm>
            <a:off x="5991313" y="2280330"/>
            <a:ext cx="643299" cy="361856"/>
          </a:xfrm>
          <a:prstGeom prst="rect">
            <a:avLst/>
          </a:prstGeom>
        </p:spPr>
      </p:pic>
      <p:sp>
        <p:nvSpPr>
          <p:cNvPr id="63" name="Shape 165"/>
          <p:cNvSpPr txBox="1">
            <a:spLocks noGrp="1"/>
          </p:cNvSpPr>
          <p:nvPr>
            <p:ph type="title"/>
          </p:nvPr>
        </p:nvSpPr>
        <p:spPr>
          <a:xfrm>
            <a:off x="275128" y="186895"/>
            <a:ext cx="8777400" cy="460500"/>
          </a:xfrm>
          <a:prstGeom prst="rect">
            <a:avLst/>
          </a:prstGeom>
          <a:noFill/>
          <a:ln>
            <a:noFill/>
          </a:ln>
        </p:spPr>
        <p:txBody>
          <a:bodyPr lIns="91425" tIns="91425" rIns="91425" bIns="91425" anchor="t" anchorCtr="0">
            <a:noAutofit/>
          </a:bodyPr>
          <a:lstStyle/>
          <a:p>
            <a:pPr marL="0" marR="0" lvl="0" indent="0" algn="l" rtl="0">
              <a:lnSpc>
                <a:spcPct val="90000"/>
              </a:lnSpc>
              <a:spcBef>
                <a:spcPts val="0"/>
              </a:spcBef>
              <a:buClr>
                <a:srgbClr val="008774"/>
              </a:buClr>
              <a:buSzPct val="25000"/>
              <a:buFont typeface="Arial"/>
              <a:buNone/>
            </a:pPr>
            <a:r>
              <a:rPr lang="en-US" b="0" dirty="0">
                <a:solidFill>
                  <a:schemeClr val="accent2"/>
                </a:solidFill>
                <a:latin typeface="+mj-lt"/>
              </a:rPr>
              <a:t>Pivotal </a:t>
            </a:r>
            <a:r>
              <a:rPr lang="en-US" b="0" dirty="0" smtClean="0">
                <a:solidFill>
                  <a:schemeClr val="accent2"/>
                </a:solidFill>
                <a:latin typeface="+mj-lt"/>
              </a:rPr>
              <a:t>Cloud Foundry</a:t>
            </a:r>
            <a:endParaRPr lang="en-US" b="0" dirty="0">
              <a:solidFill>
                <a:schemeClr val="accent2"/>
              </a:solidFill>
              <a:latin typeface="+mj-lt"/>
            </a:endParaRPr>
          </a:p>
        </p:txBody>
      </p:sp>
    </p:spTree>
    <p:extLst>
      <p:ext uri="{BB962C8B-B14F-4D97-AF65-F5344CB8AC3E}">
        <p14:creationId xmlns:p14="http://schemas.microsoft.com/office/powerpoint/2010/main" val="115879121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200" dirty="0">
                <a:solidFill>
                  <a:srgbClr val="00AE9E"/>
                </a:solidFill>
                <a:ea typeface="Arial"/>
                <a:cs typeface="Arial"/>
              </a:rPr>
              <a:t>CF </a:t>
            </a:r>
            <a:r>
              <a:rPr lang="en-US" sz="3200" dirty="0">
                <a:solidFill>
                  <a:srgbClr val="00AE9E"/>
                </a:solidFill>
                <a:ea typeface="Arial"/>
                <a:cs typeface="Arial"/>
                <a:sym typeface="Arial"/>
              </a:rPr>
              <a:t>Open</a:t>
            </a:r>
            <a:r>
              <a:rPr lang="en-US" sz="3200" dirty="0">
                <a:solidFill>
                  <a:srgbClr val="00AE9E"/>
                </a:solidFill>
                <a:ea typeface="Arial"/>
                <a:cs typeface="Arial"/>
              </a:rPr>
              <a:t> </a:t>
            </a:r>
            <a:r>
              <a:rPr lang="en-US" sz="3200" dirty="0" smtClean="0">
                <a:solidFill>
                  <a:srgbClr val="00AE9E"/>
                </a:solidFill>
                <a:ea typeface="Arial"/>
                <a:cs typeface="Arial"/>
              </a:rPr>
              <a:t>Source </a:t>
            </a:r>
            <a:r>
              <a:rPr lang="en-US" sz="3200" dirty="0">
                <a:solidFill>
                  <a:srgbClr val="00AE9E"/>
                </a:solidFill>
                <a:ea typeface="Arial"/>
                <a:cs typeface="Arial"/>
              </a:rPr>
              <a:t>M</a:t>
            </a:r>
            <a:r>
              <a:rPr lang="en-US" sz="3200" dirty="0" smtClean="0">
                <a:solidFill>
                  <a:srgbClr val="00AE9E"/>
                </a:solidFill>
                <a:ea typeface="Arial"/>
                <a:cs typeface="Arial"/>
              </a:rPr>
              <a:t>omentum</a:t>
            </a:r>
            <a:endParaRPr lang="en-US" sz="3200" dirty="0">
              <a:solidFill>
                <a:srgbClr val="00AE9E"/>
              </a:solidFill>
              <a:ea typeface="Arial"/>
              <a:cs typeface="Arial"/>
            </a:endParaRPr>
          </a:p>
        </p:txBody>
      </p:sp>
      <p:sp>
        <p:nvSpPr>
          <p:cNvPr id="3" name="Content Placeholder 2"/>
          <p:cNvSpPr>
            <a:spLocks noGrp="1"/>
          </p:cNvSpPr>
          <p:nvPr>
            <p:ph type="body" idx="1"/>
          </p:nvPr>
        </p:nvSpPr>
        <p:spPr>
          <a:xfrm>
            <a:off x="0" y="3340327"/>
            <a:ext cx="4765523" cy="1131108"/>
          </a:xfrm>
        </p:spPr>
        <p:txBody>
          <a:bodyPr/>
          <a:lstStyle/>
          <a:p>
            <a:pPr lvl="0">
              <a:spcBef>
                <a:spcPts val="600"/>
              </a:spcBef>
            </a:pPr>
            <a:r>
              <a:rPr lang="en-US" sz="1800" dirty="0" smtClean="0">
                <a:solidFill>
                  <a:schemeClr val="bg1">
                    <a:lumMod val="85000"/>
                  </a:schemeClr>
                </a:solidFill>
              </a:rPr>
              <a:t>53 </a:t>
            </a:r>
            <a:r>
              <a:rPr lang="en-US" sz="1800" dirty="0">
                <a:solidFill>
                  <a:schemeClr val="bg1">
                    <a:lumMod val="85000"/>
                  </a:schemeClr>
                </a:solidFill>
              </a:rPr>
              <a:t>corporations are contributing </a:t>
            </a:r>
            <a:r>
              <a:rPr lang="en-US" sz="1800" dirty="0" smtClean="0">
                <a:solidFill>
                  <a:schemeClr val="bg1">
                    <a:lumMod val="85000"/>
                  </a:schemeClr>
                </a:solidFill>
              </a:rPr>
              <a:t>members</a:t>
            </a:r>
            <a:endParaRPr lang="en-US" sz="1800" dirty="0">
              <a:solidFill>
                <a:schemeClr val="bg1">
                  <a:lumMod val="85000"/>
                </a:schemeClr>
              </a:solidFill>
            </a:endParaRPr>
          </a:p>
          <a:p>
            <a:pPr lvl="0">
              <a:spcBef>
                <a:spcPts val="600"/>
              </a:spcBef>
            </a:pPr>
            <a:r>
              <a:rPr lang="en-US" sz="1800" dirty="0" smtClean="0">
                <a:solidFill>
                  <a:schemeClr val="bg1">
                    <a:lumMod val="85000"/>
                  </a:schemeClr>
                </a:solidFill>
              </a:rPr>
              <a:t>158 </a:t>
            </a:r>
            <a:r>
              <a:rPr lang="en-US" sz="1800" dirty="0" err="1" smtClean="0">
                <a:solidFill>
                  <a:schemeClr val="bg1">
                    <a:lumMod val="85000"/>
                  </a:schemeClr>
                </a:solidFill>
              </a:rPr>
              <a:t>meetups</a:t>
            </a:r>
            <a:r>
              <a:rPr lang="en-US" sz="1800" dirty="0" smtClean="0">
                <a:solidFill>
                  <a:schemeClr val="bg1">
                    <a:lumMod val="85000"/>
                  </a:schemeClr>
                </a:solidFill>
              </a:rPr>
              <a:t> in 49 countries</a:t>
            </a:r>
            <a:endParaRPr lang="en-US" sz="1800" dirty="0">
              <a:solidFill>
                <a:schemeClr val="bg1">
                  <a:lumMod val="85000"/>
                </a:schemeClr>
              </a:solidFill>
            </a:endParaRPr>
          </a:p>
          <a:p>
            <a:pPr>
              <a:spcBef>
                <a:spcPts val="600"/>
              </a:spcBef>
            </a:pPr>
            <a:r>
              <a:rPr lang="en-US" sz="1800" dirty="0" smtClean="0">
                <a:solidFill>
                  <a:schemeClr val="bg1">
                    <a:lumMod val="85000"/>
                  </a:schemeClr>
                </a:solidFill>
              </a:rPr>
              <a:t>21K members with ~5K joining last month</a:t>
            </a:r>
          </a:p>
        </p:txBody>
      </p:sp>
      <p:pic>
        <p:nvPicPr>
          <p:cNvPr id="4" name="Picture 3"/>
          <p:cNvPicPr>
            <a:picLocks noChangeAspect="1"/>
          </p:cNvPicPr>
          <p:nvPr/>
        </p:nvPicPr>
        <p:blipFill rotWithShape="1">
          <a:blip r:embed="rId3"/>
          <a:srcRect r="8517"/>
          <a:stretch/>
        </p:blipFill>
        <p:spPr>
          <a:xfrm>
            <a:off x="701527" y="1250270"/>
            <a:ext cx="3507619" cy="1850064"/>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rcRect/>
          <a:stretch>
            <a:fillRect/>
          </a:stretch>
        </p:blipFill>
        <p:spPr bwMode="auto">
          <a:xfrm>
            <a:off x="4680859" y="1309101"/>
            <a:ext cx="4015617" cy="1003133"/>
          </a:xfrm>
          <a:prstGeom prst="rect">
            <a:avLst/>
          </a:prstGeom>
          <a:noFill/>
          <a:ln>
            <a:solidFill>
              <a:schemeClr val="tx1">
                <a:lumMod val="40000"/>
                <a:lumOff val="60000"/>
              </a:schemeClr>
            </a:solidFill>
          </a:ln>
        </p:spPr>
      </p:pic>
      <p:pic>
        <p:nvPicPr>
          <p:cNvPr id="7" name="Picture 6"/>
          <p:cNvPicPr/>
          <p:nvPr/>
        </p:nvPicPr>
        <p:blipFill rotWithShape="1">
          <a:blip r:embed="rId5">
            <a:extLst>
              <a:ext uri="{28A0092B-C50C-407E-A947-70E740481C1C}">
                <a14:useLocalDpi xmlns:a14="http://schemas.microsoft.com/office/drawing/2010/main" val="0"/>
              </a:ext>
            </a:extLst>
          </a:blip>
          <a:srcRect l="2007" t="7074" r="3336" b="24776"/>
          <a:stretch/>
        </p:blipFill>
        <p:spPr bwMode="auto">
          <a:xfrm>
            <a:off x="4680860" y="2402072"/>
            <a:ext cx="4015619" cy="668394"/>
          </a:xfrm>
          <a:prstGeom prst="rect">
            <a:avLst/>
          </a:prstGeom>
          <a:noFill/>
          <a:ln>
            <a:solidFill>
              <a:srgbClr val="B8B8B8"/>
            </a:solidFill>
          </a:ln>
          <a:extLst>
            <a:ext uri="{53640926-AAD7-44d8-BBD7-CCE9431645EC}">
              <a14:shadowObscured xmlns:a14="http://schemas.microsoft.com/office/drawing/2010/main"/>
            </a:ext>
          </a:extLst>
        </p:spPr>
      </p:pic>
      <p:sp>
        <p:nvSpPr>
          <p:cNvPr id="8" name="TextBox 7"/>
          <p:cNvSpPr txBox="1"/>
          <p:nvPr/>
        </p:nvSpPr>
        <p:spPr>
          <a:xfrm>
            <a:off x="6473341" y="2408998"/>
            <a:ext cx="736274" cy="230832"/>
          </a:xfrm>
          <a:prstGeom prst="rect">
            <a:avLst/>
          </a:prstGeom>
          <a:solidFill>
            <a:schemeClr val="bg1"/>
          </a:solidFill>
        </p:spPr>
        <p:txBody>
          <a:bodyPr wrap="none" rtlCol="0">
            <a:spAutoFit/>
          </a:bodyPr>
          <a:lstStyle/>
          <a:p>
            <a:pPr algn="ctr"/>
            <a:r>
              <a:rPr lang="en-US" sz="900" dirty="0" smtClean="0">
                <a:solidFill>
                  <a:schemeClr val="bg2"/>
                </a:solidFill>
              </a:rPr>
              <a:t>Submitters</a:t>
            </a:r>
            <a:endParaRPr lang="en-US" sz="1000" dirty="0" smtClean="0">
              <a:solidFill>
                <a:schemeClr val="bg2"/>
              </a:solidFill>
            </a:endParaRPr>
          </a:p>
        </p:txBody>
      </p:sp>
      <p:sp>
        <p:nvSpPr>
          <p:cNvPr id="9" name="TextBox 8"/>
          <p:cNvSpPr txBox="1"/>
          <p:nvPr/>
        </p:nvSpPr>
        <p:spPr>
          <a:xfrm>
            <a:off x="6492501" y="1363969"/>
            <a:ext cx="639906" cy="230832"/>
          </a:xfrm>
          <a:prstGeom prst="rect">
            <a:avLst/>
          </a:prstGeom>
          <a:solidFill>
            <a:schemeClr val="bg1"/>
          </a:solidFill>
        </p:spPr>
        <p:txBody>
          <a:bodyPr wrap="none" rtlCol="0">
            <a:spAutoFit/>
          </a:bodyPr>
          <a:lstStyle/>
          <a:p>
            <a:pPr algn="ctr"/>
            <a:r>
              <a:rPr lang="en-US" sz="900" dirty="0" smtClean="0">
                <a:solidFill>
                  <a:schemeClr val="bg2"/>
                </a:solidFill>
              </a:rPr>
              <a:t>Commits</a:t>
            </a:r>
          </a:p>
        </p:txBody>
      </p:sp>
      <p:sp>
        <p:nvSpPr>
          <p:cNvPr id="10" name="Content Placeholder 2"/>
          <p:cNvSpPr txBox="1">
            <a:spLocks/>
          </p:cNvSpPr>
          <p:nvPr/>
        </p:nvSpPr>
        <p:spPr bwMode="gray">
          <a:xfrm>
            <a:off x="4836637" y="3360914"/>
            <a:ext cx="4307363" cy="1111756"/>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pPr>
            <a:r>
              <a:rPr lang="en-US" sz="1800" dirty="0" smtClean="0">
                <a:solidFill>
                  <a:srgbClr val="D9D9D9"/>
                </a:solidFill>
              </a:rPr>
              <a:t>~2200 developers, ~650 Code Submitters, ~400 of them in last year </a:t>
            </a:r>
          </a:p>
          <a:p>
            <a:pPr>
              <a:spcBef>
                <a:spcPts val="600"/>
              </a:spcBef>
            </a:pPr>
            <a:r>
              <a:rPr lang="en-US" sz="1800" dirty="0" smtClean="0">
                <a:solidFill>
                  <a:srgbClr val="D9D9D9"/>
                </a:solidFill>
              </a:rPr>
              <a:t>65K commits with ~30K of those in the last year</a:t>
            </a:r>
          </a:p>
          <a:p>
            <a:pPr>
              <a:spcBef>
                <a:spcPts val="600"/>
              </a:spcBef>
            </a:pPr>
            <a:endParaRPr lang="en-US" sz="1800" dirty="0">
              <a:solidFill>
                <a:srgbClr val="D9D9D9"/>
              </a:solidFill>
            </a:endParaRPr>
          </a:p>
        </p:txBody>
      </p:sp>
      <p:pic>
        <p:nvPicPr>
          <p:cNvPr id="11" name="Picture 10"/>
          <p:cNvPicPr>
            <a:picLocks noChangeAspect="1"/>
          </p:cNvPicPr>
          <p:nvPr/>
        </p:nvPicPr>
        <p:blipFill>
          <a:blip r:embed="rId6"/>
          <a:stretch>
            <a:fillRect/>
          </a:stretch>
        </p:blipFill>
        <p:spPr>
          <a:xfrm>
            <a:off x="5031787" y="2939178"/>
            <a:ext cx="3520047" cy="136915"/>
          </a:xfrm>
          <a:prstGeom prst="rect">
            <a:avLst/>
          </a:prstGeom>
        </p:spPr>
      </p:pic>
      <p:sp>
        <p:nvSpPr>
          <p:cNvPr id="6" name="TextBox 5"/>
          <p:cNvSpPr txBox="1"/>
          <p:nvPr/>
        </p:nvSpPr>
        <p:spPr>
          <a:xfrm>
            <a:off x="4116625" y="4701085"/>
            <a:ext cx="3773539" cy="261610"/>
          </a:xfrm>
          <a:prstGeom prst="rect">
            <a:avLst/>
          </a:prstGeom>
          <a:noFill/>
        </p:spPr>
        <p:txBody>
          <a:bodyPr wrap="none" rtlCol="0">
            <a:spAutoFit/>
          </a:bodyPr>
          <a:lstStyle/>
          <a:p>
            <a:pPr algn="ctr"/>
            <a:r>
              <a:rPr lang="en-US" sz="1100" dirty="0">
                <a:solidFill>
                  <a:schemeClr val="bg2"/>
                </a:solidFill>
              </a:rPr>
              <a:t>Source: </a:t>
            </a:r>
            <a:r>
              <a:rPr lang="en-US" sz="1100" dirty="0">
                <a:solidFill>
                  <a:schemeClr val="bg2"/>
                </a:solidFill>
                <a:hlinkClick r:id="rId7"/>
              </a:rPr>
              <a:t>http://cloud-foundry.meetup.com</a:t>
            </a:r>
            <a:r>
              <a:rPr lang="en-US" sz="1100" dirty="0" smtClean="0">
                <a:solidFill>
                  <a:schemeClr val="bg2"/>
                </a:solidFill>
                <a:hlinkClick r:id="rId7"/>
              </a:rPr>
              <a:t>/</a:t>
            </a:r>
            <a:r>
              <a:rPr lang="en-US" sz="1100" dirty="0" smtClean="0">
                <a:solidFill>
                  <a:schemeClr val="bg2"/>
                </a:solidFill>
              </a:rPr>
              <a:t> on Jun 12 2015</a:t>
            </a:r>
          </a:p>
        </p:txBody>
      </p:sp>
    </p:spTree>
    <p:extLst>
      <p:ext uri="{BB962C8B-B14F-4D97-AF65-F5344CB8AC3E}">
        <p14:creationId xmlns:p14="http://schemas.microsoft.com/office/powerpoint/2010/main" val="25161769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173"/>
        <p:cNvGrpSpPr/>
        <p:nvPr/>
      </p:nvGrpSpPr>
      <p:grpSpPr>
        <a:xfrm>
          <a:off x="0" y="0"/>
          <a:ext cx="0" cy="0"/>
          <a:chOff x="0" y="0"/>
          <a:chExt cx="0" cy="0"/>
        </a:xfrm>
      </p:grpSpPr>
      <p:sp>
        <p:nvSpPr>
          <p:cNvPr id="5" name="Rectangle 4"/>
          <p:cNvSpPr/>
          <p:nvPr/>
        </p:nvSpPr>
        <p:spPr>
          <a:xfrm>
            <a:off x="-5151" y="1045446"/>
            <a:ext cx="9144000" cy="3963540"/>
          </a:xfrm>
          <a:prstGeom prst="rect">
            <a:avLst/>
          </a:prstGeom>
          <a:gradFill flip="none" rotWithShape="1">
            <a:gsLst>
              <a:gs pos="0">
                <a:srgbClr val="2C363A">
                  <a:alpha val="55000"/>
                </a:srgbClr>
              </a:gs>
              <a:gs pos="39000">
                <a:schemeClr val="bg2">
                  <a:alpha val="0"/>
                </a:schemeClr>
              </a:gs>
            </a:gsLst>
            <a:lin ang="4500000" scaled="0"/>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Shape 175"/>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2800" b="0" dirty="0">
                <a:solidFill>
                  <a:schemeClr val="accent2"/>
                </a:solidFill>
              </a:rPr>
              <a:t>Pivotal Cloud Foundry C</a:t>
            </a:r>
            <a:r>
              <a:rPr lang="en-US" sz="2800" b="0" dirty="0" smtClean="0">
                <a:solidFill>
                  <a:schemeClr val="accent2"/>
                </a:solidFill>
              </a:rPr>
              <a:t>ommercialization </a:t>
            </a:r>
            <a:r>
              <a:rPr lang="en-US" sz="2800" b="0" dirty="0">
                <a:solidFill>
                  <a:schemeClr val="accent2"/>
                </a:solidFill>
              </a:rPr>
              <a:t>M</a:t>
            </a:r>
            <a:r>
              <a:rPr lang="en-US" sz="2800" b="0" dirty="0" smtClean="0">
                <a:solidFill>
                  <a:schemeClr val="accent2"/>
                </a:solidFill>
              </a:rPr>
              <a:t>odel</a:t>
            </a:r>
            <a:endParaRPr lang="en-US" sz="2800" b="0" dirty="0">
              <a:solidFill>
                <a:schemeClr val="accent2"/>
              </a:solidFill>
            </a:endParaRPr>
          </a:p>
        </p:txBody>
      </p:sp>
      <p:sp>
        <p:nvSpPr>
          <p:cNvPr id="7" name="Text Placeholder 6"/>
          <p:cNvSpPr>
            <a:spLocks noGrp="1"/>
          </p:cNvSpPr>
          <p:nvPr>
            <p:ph type="body" idx="1"/>
          </p:nvPr>
        </p:nvSpPr>
        <p:spPr>
          <a:xfrm>
            <a:off x="366713" y="1605421"/>
            <a:ext cx="4903112" cy="3382961"/>
          </a:xfrm>
        </p:spPr>
        <p:txBody>
          <a:bodyPr/>
          <a:lstStyle/>
          <a:p>
            <a:pPr marL="0" indent="0">
              <a:buClr>
                <a:schemeClr val="tx1"/>
              </a:buClr>
              <a:buNone/>
            </a:pPr>
            <a:r>
              <a:rPr lang="en-US" sz="2000" dirty="0">
                <a:solidFill>
                  <a:srgbClr val="D9D9D9"/>
                </a:solidFill>
              </a:rPr>
              <a:t>Open source software provides the basis for the platform</a:t>
            </a:r>
          </a:p>
          <a:p>
            <a:pPr marL="0" indent="0">
              <a:buClr>
                <a:schemeClr val="tx1"/>
              </a:buClr>
              <a:buNone/>
            </a:pPr>
            <a:endParaRPr lang="en-US" sz="2000" dirty="0" smtClean="0">
              <a:solidFill>
                <a:srgbClr val="D9D9D9"/>
              </a:solidFill>
            </a:endParaRPr>
          </a:p>
          <a:p>
            <a:pPr marL="0" indent="0">
              <a:buClr>
                <a:schemeClr val="tx1"/>
              </a:buClr>
              <a:buNone/>
            </a:pPr>
            <a:r>
              <a:rPr lang="en-US" sz="2000" dirty="0" smtClean="0">
                <a:solidFill>
                  <a:srgbClr val="D9D9D9"/>
                </a:solidFill>
              </a:rPr>
              <a:t>Commercial distribution provides value add features, enterprise services, support, docs, certs etc.</a:t>
            </a:r>
          </a:p>
          <a:p>
            <a:endParaRPr lang="en-US" sz="2000" dirty="0">
              <a:solidFill>
                <a:srgbClr val="D9D9D9"/>
              </a:solidFill>
            </a:endParaRPr>
          </a:p>
        </p:txBody>
      </p:sp>
      <p:sp>
        <p:nvSpPr>
          <p:cNvPr id="6" name="Content Placeholder 2"/>
          <p:cNvSpPr txBox="1">
            <a:spLocks/>
          </p:cNvSpPr>
          <p:nvPr/>
        </p:nvSpPr>
        <p:spPr>
          <a:xfrm>
            <a:off x="-4161081" y="1798808"/>
            <a:ext cx="3748085" cy="2906547"/>
          </a:xfrm>
          <a:prstGeom prst="rect">
            <a:avLst/>
          </a:prstGeom>
        </p:spPr>
        <p:txBody>
          <a:bodyPr/>
          <a:lst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chemeClr val="tx1"/>
              </a:buClr>
              <a:buNone/>
            </a:pPr>
            <a:endParaRPr lang="en-US" sz="1800" dirty="0">
              <a:solidFill>
                <a:srgbClr val="4D4D4D"/>
              </a:solidFill>
            </a:endParaRPr>
          </a:p>
        </p:txBody>
      </p:sp>
      <p:pic>
        <p:nvPicPr>
          <p:cNvPr id="2" name="Picture 1"/>
          <p:cNvPicPr>
            <a:picLocks noChangeAspect="1"/>
          </p:cNvPicPr>
          <p:nvPr/>
        </p:nvPicPr>
        <p:blipFill>
          <a:blip r:embed="rId3"/>
          <a:stretch>
            <a:fillRect/>
          </a:stretch>
        </p:blipFill>
        <p:spPr>
          <a:xfrm>
            <a:off x="5188468" y="1016271"/>
            <a:ext cx="3955532" cy="3816929"/>
          </a:xfrm>
          <a:prstGeom prst="rect">
            <a:avLst/>
          </a:prstGeom>
        </p:spPr>
      </p:pic>
    </p:spTree>
    <p:extLst>
      <p:ext uri="{BB962C8B-B14F-4D97-AF65-F5344CB8AC3E}">
        <p14:creationId xmlns:p14="http://schemas.microsoft.com/office/powerpoint/2010/main" val="26392480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6" name="Picture 11" descr="C:\Users\Abject-3D\Desktop\VMWare Files\FINAL diagrams\Basic Virtualization\3D PNGs\VMW_10Q2_DGRM_PrivateCloudFed_Comm_9.png"/>
          <p:cNvPicPr>
            <a:picLocks noChangeAspect="1" noChangeArrowheads="1"/>
          </p:cNvPicPr>
          <p:nvPr/>
        </p:nvPicPr>
        <p:blipFill>
          <a:blip r:embed="rId3">
            <a:lum bright="3000" contrast="-13000"/>
          </a:blip>
          <a:srcRect/>
          <a:stretch>
            <a:fillRect/>
          </a:stretch>
        </p:blipFill>
        <p:spPr bwMode="auto">
          <a:xfrm>
            <a:off x="1557379" y="3036750"/>
            <a:ext cx="1160285" cy="728264"/>
          </a:xfrm>
          <a:prstGeom prst="rect">
            <a:avLst/>
          </a:prstGeom>
          <a:noFill/>
        </p:spPr>
      </p:pic>
      <p:pic>
        <p:nvPicPr>
          <p:cNvPr id="118" name="Picture 11" descr="C:\Users\Abject-3D\Desktop\VMWare Files\FINAL diagrams\Basic Virtualization\3D PNGs\VMW_10Q2_DGRM_PrivateCloudFed_Comm_9.png"/>
          <p:cNvPicPr>
            <a:picLocks noChangeAspect="1" noChangeArrowheads="1"/>
          </p:cNvPicPr>
          <p:nvPr/>
        </p:nvPicPr>
        <p:blipFill>
          <a:blip r:embed="rId3">
            <a:lum bright="3000" contrast="-13000"/>
          </a:blip>
          <a:srcRect/>
          <a:stretch>
            <a:fillRect/>
          </a:stretch>
        </p:blipFill>
        <p:spPr bwMode="auto">
          <a:xfrm>
            <a:off x="2603462" y="2985733"/>
            <a:ext cx="1160285" cy="728264"/>
          </a:xfrm>
          <a:prstGeom prst="rect">
            <a:avLst/>
          </a:prstGeom>
          <a:noFill/>
        </p:spPr>
      </p:pic>
      <p:pic>
        <p:nvPicPr>
          <p:cNvPr id="115" name="Picture 11" descr="C:\Users\Abject-3D\Desktop\VMWare Files\FINAL diagrams\Basic Virtualization\3D PNGs\VMW_10Q2_DGRM_PrivateCloudFed_Comm_9.png"/>
          <p:cNvPicPr>
            <a:picLocks noChangeAspect="1" noChangeArrowheads="1"/>
          </p:cNvPicPr>
          <p:nvPr/>
        </p:nvPicPr>
        <p:blipFill>
          <a:blip r:embed="rId3">
            <a:lum bright="3000" contrast="-13000"/>
          </a:blip>
          <a:srcRect/>
          <a:stretch>
            <a:fillRect/>
          </a:stretch>
        </p:blipFill>
        <p:spPr bwMode="auto">
          <a:xfrm>
            <a:off x="2017255" y="3035906"/>
            <a:ext cx="1321032" cy="823012"/>
          </a:xfrm>
          <a:prstGeom prst="rect">
            <a:avLst/>
          </a:prstGeom>
          <a:noFill/>
        </p:spPr>
      </p:pic>
      <p:sp>
        <p:nvSpPr>
          <p:cNvPr id="42" name="Rounded Rectangle 41"/>
          <p:cNvSpPr/>
          <p:nvPr/>
        </p:nvSpPr>
        <p:spPr>
          <a:xfrm>
            <a:off x="4318000" y="532190"/>
            <a:ext cx="4572000" cy="4022879"/>
          </a:xfrm>
          <a:prstGeom prst="roundRect">
            <a:avLst/>
          </a:prstGeom>
          <a:solidFill>
            <a:srgbClr val="FFFFFF"/>
          </a:solidFill>
          <a:ln w="28575" cmpd="sng">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Rounded Rectangle 64"/>
          <p:cNvSpPr/>
          <p:nvPr/>
        </p:nvSpPr>
        <p:spPr bwMode="auto">
          <a:xfrm>
            <a:off x="2092477" y="1136952"/>
            <a:ext cx="1895904" cy="822477"/>
          </a:xfrm>
          <a:prstGeom prst="roundRect">
            <a:avLst/>
          </a:prstGeom>
          <a:solidFill>
            <a:schemeClr val="accent1"/>
          </a:solidFill>
          <a:ln w="12700">
            <a:solidFill>
              <a:schemeClr val="accent1">
                <a:lumMod val="75000"/>
              </a:schemeClr>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spcAft>
                <a:spcPts val="600"/>
              </a:spcAft>
              <a:defRPr/>
            </a:pPr>
            <a:r>
              <a:rPr lang="en-US" sz="1600" b="1" dirty="0" err="1" smtClean="0">
                <a:solidFill>
                  <a:schemeClr val="bg1"/>
                </a:solidFill>
              </a:rPr>
              <a:t>vCenter</a:t>
            </a:r>
            <a:endParaRPr lang="en-US" sz="1600" b="1" dirty="0" smtClean="0">
              <a:solidFill>
                <a:schemeClr val="bg1"/>
              </a:solidFill>
            </a:endParaRPr>
          </a:p>
          <a:p>
            <a:pPr>
              <a:spcAft>
                <a:spcPts val="600"/>
              </a:spcAft>
              <a:defRPr/>
            </a:pPr>
            <a:r>
              <a:rPr lang="en-US" sz="1000" b="1" dirty="0" smtClean="0">
                <a:solidFill>
                  <a:schemeClr val="bg1"/>
                </a:solidFill>
              </a:rPr>
              <a:t>Network A</a:t>
            </a:r>
          </a:p>
        </p:txBody>
      </p:sp>
      <p:pic>
        <p:nvPicPr>
          <p:cNvPr id="68" name="Picture 2" descr="C:\Users\Abject-3D\Desktop\VMWare Files\FINAL diagrams\Basic Virtualization\3D PNGs\DGRM_FT_Q109_0.png"/>
          <p:cNvPicPr>
            <a:picLocks noChangeAspect="1" noChangeArrowheads="1"/>
          </p:cNvPicPr>
          <p:nvPr/>
        </p:nvPicPr>
        <p:blipFill>
          <a:blip r:embed="rId4"/>
          <a:srcRect/>
          <a:stretch>
            <a:fillRect/>
          </a:stretch>
        </p:blipFill>
        <p:spPr bwMode="auto">
          <a:xfrm rot="16672787">
            <a:off x="2865173" y="954486"/>
            <a:ext cx="1939258" cy="1266982"/>
          </a:xfrm>
          <a:prstGeom prst="rect">
            <a:avLst/>
          </a:prstGeom>
          <a:noFill/>
        </p:spPr>
      </p:pic>
      <p:pic>
        <p:nvPicPr>
          <p:cNvPr id="25" name="Picture 24"/>
          <p:cNvPicPr>
            <a:picLocks noChangeAspect="1"/>
          </p:cNvPicPr>
          <p:nvPr/>
        </p:nvPicPr>
        <p:blipFill>
          <a:blip r:embed="rId5"/>
          <a:stretch>
            <a:fillRect/>
          </a:stretch>
        </p:blipFill>
        <p:spPr>
          <a:xfrm>
            <a:off x="4436267" y="1595969"/>
            <a:ext cx="2539999" cy="1566258"/>
          </a:xfrm>
          <a:prstGeom prst="rect">
            <a:avLst/>
          </a:prstGeom>
        </p:spPr>
      </p:pic>
      <p:pic>
        <p:nvPicPr>
          <p:cNvPr id="17" name="Picture 6" descr="C:\Users\Abject-3D\Desktop\VMWare Files\FINAL diagrams\Basic Virtualization\3D PNGs\DGRM_VirtualSMP_Q210_Comm_4.png"/>
          <p:cNvPicPr>
            <a:picLocks noChangeAspect="1" noChangeArrowheads="1"/>
          </p:cNvPicPr>
          <p:nvPr/>
        </p:nvPicPr>
        <p:blipFill>
          <a:blip r:embed="rId6"/>
          <a:srcRect/>
          <a:stretch>
            <a:fillRect/>
          </a:stretch>
        </p:blipFill>
        <p:spPr bwMode="auto">
          <a:xfrm>
            <a:off x="4557218" y="3523978"/>
            <a:ext cx="2370668" cy="506573"/>
          </a:xfrm>
          <a:prstGeom prst="rect">
            <a:avLst/>
          </a:prstGeom>
          <a:noFill/>
        </p:spPr>
      </p:pic>
      <p:sp>
        <p:nvSpPr>
          <p:cNvPr id="18" name="Rounded Rectangle 17"/>
          <p:cNvSpPr/>
          <p:nvPr/>
        </p:nvSpPr>
        <p:spPr bwMode="auto">
          <a:xfrm>
            <a:off x="4557219" y="3138718"/>
            <a:ext cx="2382762" cy="350762"/>
          </a:xfrm>
          <a:prstGeom prst="roundRect">
            <a:avLst/>
          </a:prstGeom>
          <a:solidFill>
            <a:srgbClr val="FF6600"/>
          </a:solidFill>
          <a:ln w="12700">
            <a:solidFill>
              <a:schemeClr val="accent1">
                <a:lumMod val="75000"/>
              </a:schemeClr>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lgn="ctr">
              <a:spcAft>
                <a:spcPts val="600"/>
              </a:spcAft>
              <a:defRPr/>
            </a:pPr>
            <a:r>
              <a:rPr lang="en-US" sz="1200" b="1" dirty="0" smtClean="0">
                <a:solidFill>
                  <a:schemeClr val="tx1"/>
                </a:solidFill>
              </a:rPr>
              <a:t>BOSH</a:t>
            </a:r>
            <a:endParaRPr lang="en-US" sz="1000" b="1" dirty="0" smtClean="0">
              <a:solidFill>
                <a:schemeClr val="tx1"/>
              </a:solidFill>
            </a:endParaRPr>
          </a:p>
        </p:txBody>
      </p:sp>
      <p:pic>
        <p:nvPicPr>
          <p:cNvPr id="70" name="Picture 4" descr="C:\Users\Abject-3D\Desktop\VMWare Files\FINAL diagrams\Basic Virtualization\3D PNGs\VMW_10Q2_DGRM_vShield_App_R2_18.png"/>
          <p:cNvPicPr>
            <a:picLocks noChangeAspect="1" noChangeArrowheads="1"/>
          </p:cNvPicPr>
          <p:nvPr/>
        </p:nvPicPr>
        <p:blipFill>
          <a:blip r:embed="rId7"/>
          <a:srcRect/>
          <a:stretch>
            <a:fillRect/>
          </a:stretch>
        </p:blipFill>
        <p:spPr bwMode="auto">
          <a:xfrm>
            <a:off x="6242150" y="4233331"/>
            <a:ext cx="1057416" cy="628953"/>
          </a:xfrm>
          <a:prstGeom prst="rect">
            <a:avLst/>
          </a:prstGeom>
          <a:noFill/>
        </p:spPr>
      </p:pic>
      <p:sp>
        <p:nvSpPr>
          <p:cNvPr id="10" name="TextBox 9"/>
          <p:cNvSpPr txBox="1"/>
          <p:nvPr/>
        </p:nvSpPr>
        <p:spPr>
          <a:xfrm>
            <a:off x="5204875" y="4272048"/>
            <a:ext cx="1007899" cy="253916"/>
          </a:xfrm>
          <a:prstGeom prst="rect">
            <a:avLst/>
          </a:prstGeom>
          <a:noFill/>
        </p:spPr>
        <p:txBody>
          <a:bodyPr wrap="none" rtlCol="0">
            <a:spAutoFit/>
          </a:bodyPr>
          <a:lstStyle/>
          <a:p>
            <a:pPr algn="ctr"/>
            <a:r>
              <a:rPr lang="en-US" sz="1050" dirty="0" smtClean="0"/>
              <a:t>[ 6 x </a:t>
            </a:r>
            <a:r>
              <a:rPr lang="en-US" sz="1050" dirty="0" err="1" smtClean="0"/>
              <a:t>Nutanix</a:t>
            </a:r>
            <a:r>
              <a:rPr lang="en-US" sz="1050" dirty="0" smtClean="0"/>
              <a:t> ]</a:t>
            </a:r>
          </a:p>
        </p:txBody>
      </p:sp>
      <p:sp>
        <p:nvSpPr>
          <p:cNvPr id="37" name="Rounded Rectangle 36"/>
          <p:cNvSpPr/>
          <p:nvPr/>
        </p:nvSpPr>
        <p:spPr bwMode="auto">
          <a:xfrm>
            <a:off x="7027333" y="2938946"/>
            <a:ext cx="1572381" cy="788238"/>
          </a:xfrm>
          <a:prstGeom prst="roundRect">
            <a:avLst/>
          </a:prstGeom>
          <a:gradFill>
            <a:gsLst>
              <a:gs pos="0">
                <a:srgbClr val="037BB1"/>
              </a:gs>
              <a:gs pos="83000">
                <a:srgbClr val="0383BD">
                  <a:alpha val="64000"/>
                </a:srgbClr>
              </a:gs>
            </a:gsLst>
          </a:gradFill>
          <a:ln w="12700">
            <a:solidFill>
              <a:schemeClr val="accent1">
                <a:lumMod val="75000"/>
              </a:schemeClr>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lgn="ctr">
              <a:spcAft>
                <a:spcPts val="600"/>
              </a:spcAft>
              <a:defRPr/>
            </a:pPr>
            <a:r>
              <a:rPr lang="en-US" sz="1400" b="1" dirty="0" err="1" smtClean="0">
                <a:solidFill>
                  <a:schemeClr val="tx1"/>
                </a:solidFill>
              </a:rPr>
              <a:t>DataStax</a:t>
            </a:r>
            <a:r>
              <a:rPr lang="en-US" sz="1400" b="1" dirty="0" smtClean="0">
                <a:solidFill>
                  <a:schemeClr val="tx1"/>
                </a:solidFill>
              </a:rPr>
              <a:t> /</a:t>
            </a:r>
          </a:p>
          <a:p>
            <a:pPr algn="ctr">
              <a:spcAft>
                <a:spcPts val="600"/>
              </a:spcAft>
              <a:defRPr/>
            </a:pPr>
            <a:r>
              <a:rPr lang="en-US" sz="1400" b="1" dirty="0" smtClean="0">
                <a:solidFill>
                  <a:schemeClr val="tx1"/>
                </a:solidFill>
              </a:rPr>
              <a:t>Cassandra</a:t>
            </a:r>
          </a:p>
        </p:txBody>
      </p:sp>
      <p:sp>
        <p:nvSpPr>
          <p:cNvPr id="41" name="TextBox 40"/>
          <p:cNvSpPr txBox="1"/>
          <p:nvPr/>
        </p:nvSpPr>
        <p:spPr>
          <a:xfrm>
            <a:off x="4864100" y="645737"/>
            <a:ext cx="3581400" cy="338554"/>
          </a:xfrm>
          <a:prstGeom prst="rect">
            <a:avLst/>
          </a:prstGeom>
          <a:noFill/>
        </p:spPr>
        <p:txBody>
          <a:bodyPr wrap="square" rtlCol="0">
            <a:spAutoFit/>
          </a:bodyPr>
          <a:lstStyle/>
          <a:p>
            <a:pPr algn="ctr"/>
            <a:r>
              <a:rPr lang="en-US" sz="1600" b="1" dirty="0" smtClean="0"/>
              <a:t>Polaris* Availability Zones x 3</a:t>
            </a:r>
            <a:endParaRPr lang="en-US" sz="1050" dirty="0" smtClean="0"/>
          </a:p>
        </p:txBody>
      </p:sp>
      <p:sp>
        <p:nvSpPr>
          <p:cNvPr id="43" name="Rounded Rectangle 42"/>
          <p:cNvSpPr/>
          <p:nvPr/>
        </p:nvSpPr>
        <p:spPr bwMode="auto">
          <a:xfrm>
            <a:off x="2250111" y="2515810"/>
            <a:ext cx="1128889" cy="594646"/>
          </a:xfrm>
          <a:prstGeom prst="roundRect">
            <a:avLst/>
          </a:prstGeom>
          <a:solidFill>
            <a:srgbClr val="FF6600"/>
          </a:solidFill>
          <a:ln w="12700">
            <a:solidFill>
              <a:schemeClr val="accent1">
                <a:lumMod val="75000"/>
              </a:schemeClr>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lgn="ctr">
              <a:spcAft>
                <a:spcPts val="600"/>
              </a:spcAft>
              <a:defRPr/>
            </a:pPr>
            <a:r>
              <a:rPr lang="en-US" sz="1400" b="1" dirty="0" err="1" smtClean="0">
                <a:solidFill>
                  <a:schemeClr val="bg1"/>
                </a:solidFill>
              </a:rPr>
              <a:t>Apigee</a:t>
            </a:r>
            <a:endParaRPr lang="en-US" sz="1400" b="1" dirty="0" smtClean="0">
              <a:solidFill>
                <a:schemeClr val="bg1"/>
              </a:solidFill>
            </a:endParaRPr>
          </a:p>
        </p:txBody>
      </p:sp>
      <p:sp>
        <p:nvSpPr>
          <p:cNvPr id="44" name="Rectangle 43"/>
          <p:cNvSpPr/>
          <p:nvPr/>
        </p:nvSpPr>
        <p:spPr>
          <a:xfrm>
            <a:off x="7048501" y="1866298"/>
            <a:ext cx="1739900" cy="900246"/>
          </a:xfrm>
          <a:prstGeom prst="rect">
            <a:avLst/>
          </a:prstGeom>
        </p:spPr>
        <p:txBody>
          <a:bodyPr wrap="square">
            <a:spAutoFit/>
          </a:bodyPr>
          <a:lstStyle/>
          <a:p>
            <a:r>
              <a:rPr lang="en-US" sz="1050" dirty="0" smtClean="0"/>
              <a:t>PCF /22 Net B</a:t>
            </a:r>
          </a:p>
          <a:p>
            <a:endParaRPr lang="en-US" sz="1050" dirty="0"/>
          </a:p>
          <a:p>
            <a:r>
              <a:rPr lang="en-US" sz="1050" dirty="0"/>
              <a:t>BOSH </a:t>
            </a:r>
            <a:r>
              <a:rPr lang="en-US" sz="1050" dirty="0" smtClean="0"/>
              <a:t>Net A, B</a:t>
            </a:r>
          </a:p>
          <a:p>
            <a:endParaRPr lang="en-US" sz="1050" dirty="0"/>
          </a:p>
          <a:p>
            <a:r>
              <a:rPr lang="en-US" sz="1050" dirty="0" smtClean="0"/>
              <a:t>Cassandra Net TBD</a:t>
            </a:r>
            <a:endParaRPr lang="en-US" sz="1050" dirty="0"/>
          </a:p>
        </p:txBody>
      </p:sp>
      <p:pic>
        <p:nvPicPr>
          <p:cNvPr id="48" name="Picture 7" descr="C:\Users\Abject-3D\Desktop\VMWare Files\FINAL diagrams\Basic Virtualization\3D PNGs\DGRM_VirtualSMP_Q210_Comm_5.png"/>
          <p:cNvPicPr>
            <a:picLocks noChangeAspect="1" noChangeArrowheads="1"/>
          </p:cNvPicPr>
          <p:nvPr/>
        </p:nvPicPr>
        <p:blipFill>
          <a:blip r:embed="rId8"/>
          <a:srcRect/>
          <a:stretch>
            <a:fillRect/>
          </a:stretch>
        </p:blipFill>
        <p:spPr bwMode="auto">
          <a:xfrm>
            <a:off x="2246790" y="3097936"/>
            <a:ext cx="1124512" cy="266628"/>
          </a:xfrm>
          <a:prstGeom prst="rect">
            <a:avLst/>
          </a:prstGeom>
          <a:noFill/>
        </p:spPr>
      </p:pic>
      <p:sp>
        <p:nvSpPr>
          <p:cNvPr id="49" name="Rounded Rectangle 48"/>
          <p:cNvSpPr/>
          <p:nvPr/>
        </p:nvSpPr>
        <p:spPr>
          <a:xfrm>
            <a:off x="12166413" y="2359186"/>
            <a:ext cx="1308279" cy="1268118"/>
          </a:xfrm>
          <a:prstGeom prst="roundRect">
            <a:avLst/>
          </a:prstGeom>
          <a:noFill/>
          <a:ln w="28575" cmpd="sng">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51"/>
          <p:cNvSpPr/>
          <p:nvPr/>
        </p:nvSpPr>
        <p:spPr bwMode="auto">
          <a:xfrm>
            <a:off x="144874" y="3664152"/>
            <a:ext cx="1128889" cy="788238"/>
          </a:xfrm>
          <a:prstGeom prst="roundRect">
            <a:avLst/>
          </a:prstGeom>
          <a:solidFill>
            <a:srgbClr val="DA00C4">
              <a:alpha val="80000"/>
            </a:srgbClr>
          </a:solidFill>
          <a:ln w="12700">
            <a:solidFill>
              <a:schemeClr val="accent1">
                <a:lumMod val="75000"/>
              </a:schemeClr>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lgn="ctr">
              <a:spcAft>
                <a:spcPts val="600"/>
              </a:spcAft>
              <a:defRPr/>
            </a:pPr>
            <a:r>
              <a:rPr lang="en-US" sz="1400" b="1" dirty="0" smtClean="0">
                <a:solidFill>
                  <a:schemeClr val="bg1"/>
                </a:solidFill>
              </a:rPr>
              <a:t>Legacy</a:t>
            </a:r>
          </a:p>
        </p:txBody>
      </p:sp>
      <p:sp>
        <p:nvSpPr>
          <p:cNvPr id="53" name="Rounded Rectangle 52"/>
          <p:cNvSpPr/>
          <p:nvPr/>
        </p:nvSpPr>
        <p:spPr bwMode="auto">
          <a:xfrm>
            <a:off x="137348" y="2832976"/>
            <a:ext cx="1128889" cy="788238"/>
          </a:xfrm>
          <a:prstGeom prst="roundRect">
            <a:avLst/>
          </a:prstGeom>
          <a:solidFill>
            <a:srgbClr val="DA00C4">
              <a:alpha val="80000"/>
            </a:srgbClr>
          </a:solidFill>
          <a:ln w="12700">
            <a:solidFill>
              <a:schemeClr val="accent1">
                <a:lumMod val="75000"/>
              </a:schemeClr>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lgn="ctr">
              <a:spcAft>
                <a:spcPts val="600"/>
              </a:spcAft>
              <a:defRPr/>
            </a:pPr>
            <a:r>
              <a:rPr lang="en-US" sz="1400" b="1" dirty="0" smtClean="0">
                <a:solidFill>
                  <a:schemeClr val="bg1"/>
                </a:solidFill>
              </a:rPr>
              <a:t>SQL</a:t>
            </a:r>
          </a:p>
        </p:txBody>
      </p:sp>
      <p:sp>
        <p:nvSpPr>
          <p:cNvPr id="54" name="Rounded Rectangle 53"/>
          <p:cNvSpPr/>
          <p:nvPr/>
        </p:nvSpPr>
        <p:spPr bwMode="auto">
          <a:xfrm>
            <a:off x="137351" y="1972699"/>
            <a:ext cx="1128889" cy="788238"/>
          </a:xfrm>
          <a:prstGeom prst="roundRect">
            <a:avLst/>
          </a:prstGeom>
          <a:solidFill>
            <a:srgbClr val="DA00C4">
              <a:alpha val="80000"/>
            </a:srgbClr>
          </a:solidFill>
          <a:ln w="12700">
            <a:solidFill>
              <a:schemeClr val="accent1">
                <a:lumMod val="75000"/>
              </a:schemeClr>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lgn="ctr">
              <a:spcAft>
                <a:spcPts val="600"/>
              </a:spcAft>
              <a:defRPr/>
            </a:pPr>
            <a:r>
              <a:rPr lang="en-US" sz="1400" b="1" dirty="0" smtClean="0">
                <a:solidFill>
                  <a:schemeClr val="bg1"/>
                </a:solidFill>
              </a:rPr>
              <a:t>TIBCO</a:t>
            </a:r>
          </a:p>
        </p:txBody>
      </p:sp>
      <p:sp>
        <p:nvSpPr>
          <p:cNvPr id="56" name="TextBox 55"/>
          <p:cNvSpPr txBox="1"/>
          <p:nvPr/>
        </p:nvSpPr>
        <p:spPr>
          <a:xfrm>
            <a:off x="3362491" y="2811841"/>
            <a:ext cx="985610" cy="253916"/>
          </a:xfrm>
          <a:prstGeom prst="rect">
            <a:avLst/>
          </a:prstGeom>
          <a:noFill/>
        </p:spPr>
        <p:txBody>
          <a:bodyPr wrap="none" rtlCol="0">
            <a:spAutoFit/>
          </a:bodyPr>
          <a:lstStyle/>
          <a:p>
            <a:pPr algn="ctr"/>
            <a:r>
              <a:rPr lang="en-US" sz="1050" dirty="0" smtClean="0">
                <a:solidFill>
                  <a:srgbClr val="FFFFFF"/>
                </a:solidFill>
              </a:rPr>
              <a:t>Ports: 80/443</a:t>
            </a:r>
          </a:p>
        </p:txBody>
      </p:sp>
      <p:cxnSp>
        <p:nvCxnSpPr>
          <p:cNvPr id="58" name="Straight Connector 57"/>
          <p:cNvCxnSpPr/>
          <p:nvPr/>
        </p:nvCxnSpPr>
        <p:spPr>
          <a:xfrm flipH="1" flipV="1">
            <a:off x="1420519" y="751618"/>
            <a:ext cx="9407" cy="3838223"/>
          </a:xfrm>
          <a:prstGeom prst="line">
            <a:avLst/>
          </a:prstGeom>
          <a:ln w="28575" cmpd="sng">
            <a:solidFill>
              <a:srgbClr val="EEECE1"/>
            </a:solidFill>
            <a:prstDash val="sysDash"/>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0" y="708219"/>
            <a:ext cx="1335852" cy="430887"/>
          </a:xfrm>
          <a:prstGeom prst="rect">
            <a:avLst/>
          </a:prstGeom>
          <a:noFill/>
        </p:spPr>
        <p:txBody>
          <a:bodyPr wrap="square" rtlCol="0">
            <a:spAutoFit/>
          </a:bodyPr>
          <a:lstStyle/>
          <a:p>
            <a:pPr algn="ctr"/>
            <a:r>
              <a:rPr lang="en-US" sz="1100" b="1" dirty="0" smtClean="0">
                <a:solidFill>
                  <a:srgbClr val="FFFFFF"/>
                </a:solidFill>
              </a:rPr>
              <a:t>Location</a:t>
            </a:r>
          </a:p>
          <a:p>
            <a:pPr algn="ctr"/>
            <a:r>
              <a:rPr lang="en-US" sz="1100" b="1" dirty="0" smtClean="0">
                <a:solidFill>
                  <a:srgbClr val="FFFFFF"/>
                </a:solidFill>
              </a:rPr>
              <a:t>Independent</a:t>
            </a:r>
            <a:endParaRPr lang="en-US" sz="800" dirty="0" smtClean="0">
              <a:solidFill>
                <a:srgbClr val="FFFFFF"/>
              </a:solidFill>
            </a:endParaRPr>
          </a:p>
        </p:txBody>
      </p:sp>
      <p:cxnSp>
        <p:nvCxnSpPr>
          <p:cNvPr id="60" name="Straight Arrow Connector 59"/>
          <p:cNvCxnSpPr/>
          <p:nvPr/>
        </p:nvCxnSpPr>
        <p:spPr>
          <a:xfrm flipV="1">
            <a:off x="1470086" y="2755980"/>
            <a:ext cx="654278" cy="1"/>
          </a:xfrm>
          <a:prstGeom prst="straightConnector1">
            <a:avLst/>
          </a:prstGeom>
          <a:ln w="38100" cmpd="sng">
            <a:solidFill>
              <a:srgbClr val="EEECE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070548" y="3369634"/>
            <a:ext cx="1506957" cy="261610"/>
          </a:xfrm>
          <a:prstGeom prst="rect">
            <a:avLst/>
          </a:prstGeom>
          <a:noFill/>
        </p:spPr>
        <p:txBody>
          <a:bodyPr wrap="square" rtlCol="0">
            <a:spAutoFit/>
          </a:bodyPr>
          <a:lstStyle/>
          <a:p>
            <a:pPr algn="ctr"/>
            <a:r>
              <a:rPr lang="en-US" sz="1050" i="1" dirty="0" smtClean="0">
                <a:solidFill>
                  <a:srgbClr val="000000"/>
                </a:solidFill>
              </a:rPr>
              <a:t>DC Going Away</a:t>
            </a:r>
            <a:endParaRPr lang="en-US" sz="700" i="1" dirty="0" smtClean="0">
              <a:solidFill>
                <a:srgbClr val="000000"/>
              </a:solidFill>
            </a:endParaRPr>
          </a:p>
        </p:txBody>
      </p:sp>
      <p:sp>
        <p:nvSpPr>
          <p:cNvPr id="71" name="Rectangle 70"/>
          <p:cNvSpPr/>
          <p:nvPr/>
        </p:nvSpPr>
        <p:spPr>
          <a:xfrm>
            <a:off x="4508500" y="1037169"/>
            <a:ext cx="2222500" cy="577081"/>
          </a:xfrm>
          <a:prstGeom prst="rect">
            <a:avLst/>
          </a:prstGeom>
        </p:spPr>
        <p:txBody>
          <a:bodyPr wrap="square">
            <a:spAutoFit/>
          </a:bodyPr>
          <a:lstStyle/>
          <a:p>
            <a:r>
              <a:rPr lang="en-US" sz="1050" dirty="0" smtClean="0"/>
              <a:t>*.px1.cfapps.internal.t-mobile.com</a:t>
            </a:r>
          </a:p>
          <a:p>
            <a:r>
              <a:rPr lang="en-US" sz="1050" dirty="0"/>
              <a:t>*.</a:t>
            </a:r>
            <a:r>
              <a:rPr lang="en-US" sz="1050" dirty="0" smtClean="0"/>
              <a:t>px2.cfapps.internal.t</a:t>
            </a:r>
            <a:r>
              <a:rPr lang="en-US" sz="1050" dirty="0"/>
              <a:t>-</a:t>
            </a:r>
            <a:r>
              <a:rPr lang="en-US" sz="1050" dirty="0" smtClean="0"/>
              <a:t>mobile.com</a:t>
            </a:r>
          </a:p>
          <a:p>
            <a:r>
              <a:rPr lang="en-US" sz="1050" dirty="0"/>
              <a:t>*.</a:t>
            </a:r>
            <a:r>
              <a:rPr lang="en-US" sz="1050" dirty="0" smtClean="0"/>
              <a:t>px3.cfapps.internal.t</a:t>
            </a:r>
            <a:r>
              <a:rPr lang="en-US" sz="1050" dirty="0"/>
              <a:t>-</a:t>
            </a:r>
            <a:r>
              <a:rPr lang="en-US" sz="1050" dirty="0" smtClean="0"/>
              <a:t>mobile.com</a:t>
            </a:r>
          </a:p>
        </p:txBody>
      </p:sp>
      <p:sp>
        <p:nvSpPr>
          <p:cNvPr id="72" name="Rectangle 71"/>
          <p:cNvSpPr/>
          <p:nvPr/>
        </p:nvSpPr>
        <p:spPr>
          <a:xfrm>
            <a:off x="6731000" y="1027555"/>
            <a:ext cx="1943100" cy="577081"/>
          </a:xfrm>
          <a:prstGeom prst="rect">
            <a:avLst/>
          </a:prstGeom>
        </p:spPr>
        <p:txBody>
          <a:bodyPr wrap="square">
            <a:spAutoFit/>
          </a:bodyPr>
          <a:lstStyle/>
          <a:p>
            <a:r>
              <a:rPr lang="en-US" sz="1050" dirty="0" smtClean="0"/>
              <a:t>*</a:t>
            </a:r>
            <a:r>
              <a:rPr lang="en-US" sz="1050" dirty="0"/>
              <a:t>.px1.cf.internal.t-mobile.com</a:t>
            </a:r>
          </a:p>
          <a:p>
            <a:r>
              <a:rPr lang="en-US" sz="1050" dirty="0"/>
              <a:t>*.px2.cf.internal.t-mobile.com</a:t>
            </a:r>
          </a:p>
          <a:p>
            <a:r>
              <a:rPr lang="en-US" sz="1050" dirty="0"/>
              <a:t>*.px3.cf.internal.t-mobile.com</a:t>
            </a:r>
          </a:p>
        </p:txBody>
      </p:sp>
      <p:pic>
        <p:nvPicPr>
          <p:cNvPr id="74" name="Picture 8" descr="C:\Users\Abject-3D\Desktop\VMWare Files\FINAL diagrams\Basic Virtualization\3D PNGs\_6.png"/>
          <p:cNvPicPr>
            <a:picLocks noChangeAspect="1" noChangeArrowheads="1"/>
          </p:cNvPicPr>
          <p:nvPr/>
        </p:nvPicPr>
        <p:blipFill>
          <a:blip r:embed="rId9"/>
          <a:srcRect/>
          <a:stretch>
            <a:fillRect/>
          </a:stretch>
        </p:blipFill>
        <p:spPr bwMode="auto">
          <a:xfrm>
            <a:off x="5019674" y="3774019"/>
            <a:ext cx="1546225" cy="501650"/>
          </a:xfrm>
          <a:prstGeom prst="rect">
            <a:avLst/>
          </a:prstGeom>
          <a:noFill/>
        </p:spPr>
      </p:pic>
      <p:sp>
        <p:nvSpPr>
          <p:cNvPr id="75" name="TextBox 74"/>
          <p:cNvSpPr txBox="1"/>
          <p:nvPr/>
        </p:nvSpPr>
        <p:spPr>
          <a:xfrm>
            <a:off x="7283209" y="4259348"/>
            <a:ext cx="940638" cy="253916"/>
          </a:xfrm>
          <a:prstGeom prst="rect">
            <a:avLst/>
          </a:prstGeom>
          <a:noFill/>
        </p:spPr>
        <p:txBody>
          <a:bodyPr wrap="none" rtlCol="0">
            <a:spAutoFit/>
          </a:bodyPr>
          <a:lstStyle/>
          <a:p>
            <a:pPr algn="ctr"/>
            <a:r>
              <a:rPr lang="en-US" sz="1050" dirty="0" smtClean="0"/>
              <a:t>[ Dedicated ]</a:t>
            </a:r>
          </a:p>
        </p:txBody>
      </p:sp>
      <p:pic>
        <p:nvPicPr>
          <p:cNvPr id="112" name="Picture 3" descr="C:\Users\testuser\AppData\Local\Temp\VMwareDnD\5d50dc54\VMW_09Q3_LOGO_Corp_Gray_LG.png"/>
          <p:cNvPicPr>
            <a:picLocks noChangeAspect="1" noChangeArrowheads="1"/>
          </p:cNvPicPr>
          <p:nvPr/>
        </p:nvPicPr>
        <p:blipFill>
          <a:blip r:embed="rId10" cstate="print"/>
          <a:srcRect/>
          <a:stretch>
            <a:fillRect/>
          </a:stretch>
        </p:blipFill>
        <p:spPr bwMode="auto">
          <a:xfrm>
            <a:off x="5447861" y="3587521"/>
            <a:ext cx="720319" cy="109964"/>
          </a:xfrm>
          <a:prstGeom prst="rect">
            <a:avLst/>
          </a:prstGeom>
          <a:noFill/>
        </p:spPr>
      </p:pic>
      <p:sp>
        <p:nvSpPr>
          <p:cNvPr id="113" name="TextBox 112"/>
          <p:cNvSpPr txBox="1"/>
          <p:nvPr/>
        </p:nvSpPr>
        <p:spPr>
          <a:xfrm>
            <a:off x="133672" y="4662994"/>
            <a:ext cx="5527894" cy="338554"/>
          </a:xfrm>
          <a:prstGeom prst="rect">
            <a:avLst/>
          </a:prstGeom>
          <a:noFill/>
        </p:spPr>
        <p:txBody>
          <a:bodyPr wrap="square" rtlCol="0">
            <a:spAutoFit/>
          </a:bodyPr>
          <a:lstStyle/>
          <a:p>
            <a:r>
              <a:rPr lang="en-US" sz="1600" dirty="0" smtClean="0">
                <a:solidFill>
                  <a:srgbClr val="00AE9E"/>
                </a:solidFill>
              </a:rPr>
              <a:t>* Availability Zone arch same for Titan data center</a:t>
            </a:r>
          </a:p>
        </p:txBody>
      </p:sp>
      <p:sp>
        <p:nvSpPr>
          <p:cNvPr id="124" name="Rounded Rectangle 123"/>
          <p:cNvSpPr/>
          <p:nvPr/>
        </p:nvSpPr>
        <p:spPr bwMode="auto">
          <a:xfrm>
            <a:off x="108323" y="1133289"/>
            <a:ext cx="1128889" cy="788238"/>
          </a:xfrm>
          <a:prstGeom prst="roundRect">
            <a:avLst/>
          </a:prstGeom>
          <a:solidFill>
            <a:srgbClr val="DA00C4">
              <a:alpha val="80000"/>
            </a:srgbClr>
          </a:solidFill>
          <a:ln w="12700">
            <a:solidFill>
              <a:schemeClr val="accent1">
                <a:lumMod val="75000"/>
              </a:schemeClr>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lgn="ctr">
              <a:spcAft>
                <a:spcPts val="600"/>
              </a:spcAft>
              <a:defRPr/>
            </a:pPr>
            <a:r>
              <a:rPr lang="en-US" sz="1400" b="1" dirty="0" smtClean="0">
                <a:solidFill>
                  <a:schemeClr val="bg1"/>
                </a:solidFill>
              </a:rPr>
              <a:t>ORACLE</a:t>
            </a:r>
          </a:p>
        </p:txBody>
      </p:sp>
      <p:sp>
        <p:nvSpPr>
          <p:cNvPr id="125" name="Shape 195"/>
          <p:cNvSpPr txBox="1">
            <a:spLocks noGrp="1"/>
          </p:cNvSpPr>
          <p:nvPr>
            <p:ph type="title"/>
          </p:nvPr>
        </p:nvSpPr>
        <p:spPr>
          <a:xfrm>
            <a:off x="113722" y="120953"/>
            <a:ext cx="9030278" cy="474445"/>
          </a:xfrm>
        </p:spPr>
        <p:txBody>
          <a:bodyPr/>
          <a:lstStyle/>
          <a:p>
            <a:pPr lvl="0" algn="l"/>
            <a:r>
              <a:rPr lang="en-US" b="1" dirty="0" smtClean="0">
                <a:solidFill>
                  <a:schemeClr val="accent2"/>
                </a:solidFill>
                <a:sym typeface="Arial"/>
              </a:rPr>
              <a:t>ESI’s Cloud Foundry</a:t>
            </a:r>
            <a:endParaRPr lang="en-US" b="1" dirty="0">
              <a:solidFill>
                <a:schemeClr val="accent2"/>
              </a:solidFill>
              <a:sym typeface="Arial"/>
            </a:endParaRPr>
          </a:p>
        </p:txBody>
      </p:sp>
      <p:pic>
        <p:nvPicPr>
          <p:cNvPr id="127" name="Picture 126"/>
          <p:cNvPicPr>
            <a:picLocks noChangeAspect="1"/>
          </p:cNvPicPr>
          <p:nvPr/>
        </p:nvPicPr>
        <p:blipFill>
          <a:blip r:embed="rId11"/>
          <a:stretch>
            <a:fillRect/>
          </a:stretch>
        </p:blipFill>
        <p:spPr>
          <a:xfrm>
            <a:off x="6589952" y="4378477"/>
            <a:ext cx="438452" cy="438452"/>
          </a:xfrm>
          <a:prstGeom prst="rect">
            <a:avLst/>
          </a:prstGeom>
        </p:spPr>
      </p:pic>
      <p:cxnSp>
        <p:nvCxnSpPr>
          <p:cNvPr id="136" name="Straight Arrow Connector 135"/>
          <p:cNvCxnSpPr/>
          <p:nvPr/>
        </p:nvCxnSpPr>
        <p:spPr>
          <a:xfrm flipV="1">
            <a:off x="3500546" y="2754440"/>
            <a:ext cx="654278" cy="1"/>
          </a:xfrm>
          <a:prstGeom prst="straightConnector1">
            <a:avLst/>
          </a:prstGeom>
          <a:ln w="38100" cmpd="sng">
            <a:solidFill>
              <a:srgbClr val="EEECE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3" name="Picture 7" descr="C:\Users\Abject-3D\Desktop\VMWare Files\FINAL diagrams\Basic Virtualization\3D PNGs\_5.png"/>
          <p:cNvPicPr>
            <a:picLocks noChangeAspect="1" noChangeArrowheads="1"/>
          </p:cNvPicPr>
          <p:nvPr/>
        </p:nvPicPr>
        <p:blipFill>
          <a:blip r:embed="rId12"/>
          <a:srcRect/>
          <a:stretch>
            <a:fillRect/>
          </a:stretch>
        </p:blipFill>
        <p:spPr bwMode="auto">
          <a:xfrm>
            <a:off x="7026274" y="3780369"/>
            <a:ext cx="1558925" cy="504824"/>
          </a:xfrm>
          <a:prstGeom prst="rect">
            <a:avLst/>
          </a:prstGeom>
          <a:noFill/>
        </p:spPr>
      </p:pic>
    </p:spTree>
    <p:extLst>
      <p:ext uri="{BB962C8B-B14F-4D97-AF65-F5344CB8AC3E}">
        <p14:creationId xmlns:p14="http://schemas.microsoft.com/office/powerpoint/2010/main" val="20153854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F_Bridge-01.jpeg"/>
          <p:cNvPicPr>
            <a:picLocks/>
          </p:cNvPicPr>
          <p:nvPr/>
        </p:nvPicPr>
        <p:blipFill rotWithShape="1">
          <a:blip r:embed="rId3">
            <a:extLst>
              <a:ext uri="{28A0092B-C50C-407E-A947-70E740481C1C}">
                <a14:useLocalDpi xmlns:a14="http://schemas.microsoft.com/office/drawing/2010/main" val="0"/>
              </a:ext>
            </a:extLst>
          </a:blip>
          <a:srcRect t="9350" b="9350"/>
          <a:stretch/>
        </p:blipFill>
        <p:spPr>
          <a:xfrm>
            <a:off x="0" y="0"/>
            <a:ext cx="9144000" cy="5143500"/>
          </a:xfrm>
          <a:prstGeom prst="rect">
            <a:avLst/>
          </a:prstGeom>
        </p:spPr>
      </p:pic>
      <p:sp>
        <p:nvSpPr>
          <p:cNvPr id="8" name="Shape 251"/>
          <p:cNvSpPr/>
          <p:nvPr/>
        </p:nvSpPr>
        <p:spPr>
          <a:xfrm>
            <a:off x="0" y="0"/>
            <a:ext cx="9144000" cy="5143500"/>
          </a:xfrm>
          <a:prstGeom prst="rect">
            <a:avLst/>
          </a:prstGeom>
          <a:solidFill>
            <a:srgbClr val="182730">
              <a:alpha val="43000"/>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pic>
        <p:nvPicPr>
          <p:cNvPr id="10" name="Picture 9"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pic>
        <p:nvPicPr>
          <p:cNvPr id="7" name="Picture 6"/>
          <p:cNvPicPr>
            <a:picLocks noChangeAspect="1"/>
          </p:cNvPicPr>
          <p:nvPr/>
        </p:nvPicPr>
        <p:blipFill>
          <a:blip r:embed="rId5"/>
          <a:stretch>
            <a:fillRect/>
          </a:stretch>
        </p:blipFill>
        <p:spPr>
          <a:xfrm>
            <a:off x="2182483" y="370606"/>
            <a:ext cx="4560820" cy="4396910"/>
          </a:xfrm>
          <a:prstGeom prst="rect">
            <a:avLst/>
          </a:prstGeom>
        </p:spPr>
      </p:pic>
      <p:sp>
        <p:nvSpPr>
          <p:cNvPr id="11" name="Rectangle 10"/>
          <p:cNvSpPr/>
          <p:nvPr/>
        </p:nvSpPr>
        <p:spPr>
          <a:xfrm>
            <a:off x="2980301" y="840489"/>
            <a:ext cx="1018503" cy="36933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 lastClr="FFFFFF"/>
                </a:solidFill>
                <a:effectLst/>
                <a:uLnTx/>
                <a:uFillTx/>
                <a:cs typeface="Arial"/>
              </a:rPr>
              <a:t>DevOps</a:t>
            </a:r>
            <a:endParaRPr kumimoji="0" lang="en-US" b="0" i="0" u="none" strike="noStrike" kern="0" cap="none" spc="0" normalizeH="0" baseline="0" noProof="0" dirty="0">
              <a:ln>
                <a:noFill/>
              </a:ln>
              <a:solidFill>
                <a:sysClr val="window" lastClr="FFFFFF"/>
              </a:solidFill>
              <a:effectLst/>
              <a:uLnTx/>
              <a:uFillTx/>
            </a:endParaRPr>
          </a:p>
        </p:txBody>
      </p:sp>
      <p:sp>
        <p:nvSpPr>
          <p:cNvPr id="12" name="Rectangle 11"/>
          <p:cNvSpPr/>
          <p:nvPr/>
        </p:nvSpPr>
        <p:spPr>
          <a:xfrm>
            <a:off x="4451517" y="731474"/>
            <a:ext cx="1352466" cy="646331"/>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 lastClr="FFFFFF"/>
                </a:solidFill>
                <a:effectLst/>
                <a:uLnTx/>
                <a:uFillTx/>
                <a:cs typeface="Arial"/>
              </a:rPr>
              <a:t>Continuous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 lastClr="FFFFFF"/>
                </a:solidFill>
                <a:effectLst/>
                <a:uLnTx/>
                <a:uFillTx/>
                <a:cs typeface="Arial"/>
              </a:rPr>
              <a:t>Delivery</a:t>
            </a:r>
            <a:endParaRPr kumimoji="0" lang="en-US" b="0" i="0" u="none" strike="noStrike" kern="0" cap="none" spc="0" normalizeH="0" baseline="0" noProof="0" dirty="0">
              <a:ln>
                <a:noFill/>
              </a:ln>
              <a:solidFill>
                <a:sysClr val="window" lastClr="FFFFFF"/>
              </a:solidFill>
              <a:effectLst/>
              <a:uLnTx/>
              <a:uFillTx/>
            </a:endParaRPr>
          </a:p>
        </p:txBody>
      </p:sp>
      <p:sp>
        <p:nvSpPr>
          <p:cNvPr id="13" name="Rectangle 12"/>
          <p:cNvSpPr/>
          <p:nvPr/>
        </p:nvSpPr>
        <p:spPr>
          <a:xfrm>
            <a:off x="4539530" y="3793333"/>
            <a:ext cx="1300957" cy="36933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 lastClr="FFFFFF"/>
                </a:solidFill>
                <a:effectLst/>
                <a:uLnTx/>
                <a:uFillTx/>
                <a:cs typeface="Arial"/>
              </a:rPr>
              <a:t>Containers</a:t>
            </a:r>
            <a:endParaRPr kumimoji="0" lang="en-US" b="0" i="0" u="none" strike="noStrike" kern="0" cap="none" spc="0" normalizeH="0" baseline="0" noProof="0" dirty="0">
              <a:ln>
                <a:noFill/>
              </a:ln>
              <a:solidFill>
                <a:sysClr val="window" lastClr="FFFFFF"/>
              </a:solidFill>
              <a:effectLst/>
              <a:uLnTx/>
              <a:uFillTx/>
            </a:endParaRPr>
          </a:p>
        </p:txBody>
      </p:sp>
      <p:sp>
        <p:nvSpPr>
          <p:cNvPr id="14" name="Rectangle 13"/>
          <p:cNvSpPr/>
          <p:nvPr/>
        </p:nvSpPr>
        <p:spPr>
          <a:xfrm>
            <a:off x="2718592" y="3785648"/>
            <a:ext cx="1659604" cy="36933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 lastClr="FFFFFF"/>
                </a:solidFill>
                <a:effectLst/>
                <a:uLnTx/>
                <a:uFillTx/>
                <a:cs typeface="Arial"/>
              </a:rPr>
              <a:t>Micro services</a:t>
            </a:r>
            <a:endParaRPr kumimoji="0" lang="en-US" b="0" i="0" u="none" strike="noStrike" kern="0" cap="none" spc="0" normalizeH="0" baseline="0" noProof="0" dirty="0">
              <a:ln>
                <a:noFill/>
              </a:ln>
              <a:solidFill>
                <a:sysClr val="window" lastClr="FFFFFF"/>
              </a:solidFill>
              <a:effectLst/>
              <a:uLnTx/>
              <a:uFillTx/>
            </a:endParaRPr>
          </a:p>
        </p:txBody>
      </p:sp>
      <p:pic>
        <p:nvPicPr>
          <p:cNvPr id="15" name="Picture 14"/>
          <p:cNvPicPr>
            <a:picLocks noChangeAspect="1"/>
          </p:cNvPicPr>
          <p:nvPr/>
        </p:nvPicPr>
        <p:blipFill>
          <a:blip r:embed="rId6"/>
          <a:stretch>
            <a:fillRect/>
          </a:stretch>
        </p:blipFill>
        <p:spPr>
          <a:xfrm>
            <a:off x="4669831" y="3210258"/>
            <a:ext cx="1043278" cy="587647"/>
          </a:xfrm>
          <a:prstGeom prst="rect">
            <a:avLst/>
          </a:prstGeom>
        </p:spPr>
      </p:pic>
      <p:pic>
        <p:nvPicPr>
          <p:cNvPr id="16" name="Picture 15"/>
          <p:cNvPicPr>
            <a:picLocks noChangeAspect="1"/>
          </p:cNvPicPr>
          <p:nvPr/>
        </p:nvPicPr>
        <p:blipFill>
          <a:blip r:embed="rId7"/>
          <a:stretch>
            <a:fillRect/>
          </a:stretch>
        </p:blipFill>
        <p:spPr>
          <a:xfrm>
            <a:off x="4809989" y="1356326"/>
            <a:ext cx="710587" cy="678932"/>
          </a:xfrm>
          <a:prstGeom prst="rect">
            <a:avLst/>
          </a:prstGeom>
        </p:spPr>
      </p:pic>
      <p:pic>
        <p:nvPicPr>
          <p:cNvPr id="17" name="Picture 16"/>
          <p:cNvPicPr>
            <a:picLocks noChangeAspect="1"/>
          </p:cNvPicPr>
          <p:nvPr/>
        </p:nvPicPr>
        <p:blipFill>
          <a:blip r:embed="rId8">
            <a:alphaModFix amt="82000"/>
          </a:blip>
          <a:stretch>
            <a:fillRect/>
          </a:stretch>
        </p:blipFill>
        <p:spPr>
          <a:xfrm>
            <a:off x="2168351" y="2096490"/>
            <a:ext cx="4574952" cy="906387"/>
          </a:xfrm>
          <a:prstGeom prst="rect">
            <a:avLst/>
          </a:prstGeom>
        </p:spPr>
      </p:pic>
      <p:pic>
        <p:nvPicPr>
          <p:cNvPr id="18" name="Picture 17"/>
          <p:cNvPicPr>
            <a:picLocks noChangeAspect="1"/>
          </p:cNvPicPr>
          <p:nvPr/>
        </p:nvPicPr>
        <p:blipFill>
          <a:blip r:embed="rId9"/>
          <a:stretch>
            <a:fillRect/>
          </a:stretch>
        </p:blipFill>
        <p:spPr>
          <a:xfrm>
            <a:off x="2888525" y="1431571"/>
            <a:ext cx="1123932" cy="547723"/>
          </a:xfrm>
          <a:prstGeom prst="rect">
            <a:avLst/>
          </a:prstGeom>
        </p:spPr>
      </p:pic>
      <p:pic>
        <p:nvPicPr>
          <p:cNvPr id="19" name="Picture 18"/>
          <p:cNvPicPr>
            <a:picLocks noChangeAspect="1"/>
          </p:cNvPicPr>
          <p:nvPr/>
        </p:nvPicPr>
        <p:blipFill>
          <a:blip r:embed="rId10"/>
          <a:stretch>
            <a:fillRect/>
          </a:stretch>
        </p:blipFill>
        <p:spPr>
          <a:xfrm>
            <a:off x="2961082" y="3158264"/>
            <a:ext cx="1011646" cy="652879"/>
          </a:xfrm>
          <a:prstGeom prst="rect">
            <a:avLst/>
          </a:prstGeom>
        </p:spPr>
      </p:pic>
      <p:sp>
        <p:nvSpPr>
          <p:cNvPr id="20" name="Rectangle 19"/>
          <p:cNvSpPr/>
          <p:nvPr/>
        </p:nvSpPr>
        <p:spPr>
          <a:xfrm>
            <a:off x="1987911" y="2277928"/>
            <a:ext cx="4859987" cy="553998"/>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1" i="0" u="none" strike="noStrike" kern="0" cap="none" spc="0" normalizeH="0" baseline="0" noProof="0" dirty="0" smtClean="0">
                <a:ln>
                  <a:noFill/>
                </a:ln>
                <a:solidFill>
                  <a:sysClr val="window" lastClr="FFFFFF"/>
                </a:solidFill>
                <a:effectLst/>
                <a:uLnTx/>
                <a:uFillTx/>
                <a:cs typeface="Arial"/>
              </a:rPr>
              <a:t>Cloud Native Platform</a:t>
            </a:r>
            <a:endParaRPr kumimoji="0" lang="en-US" sz="3000" b="1" i="0" u="none" strike="noStrike" kern="0" cap="none" spc="0" normalizeH="0" baseline="0" noProof="0" dirty="0">
              <a:ln>
                <a:noFill/>
              </a:ln>
              <a:solidFill>
                <a:sysClr val="window" lastClr="FFFFFF"/>
              </a:solidFill>
              <a:effectLst/>
              <a:uLnTx/>
              <a:uFillTx/>
            </a:endParaRPr>
          </a:p>
        </p:txBody>
      </p:sp>
    </p:spTree>
    <p:extLst>
      <p:ext uri="{BB962C8B-B14F-4D97-AF65-F5344CB8AC3E}">
        <p14:creationId xmlns:p14="http://schemas.microsoft.com/office/powerpoint/2010/main" val="10407932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chemeClr val="bg1"/>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chemeClr val="bg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cap="all" dirty="0" smtClean="0">
                <a:solidFill>
                  <a:schemeClr val="bg1"/>
                </a:solidFill>
              </a:rPr>
              <a:t>B r e a k</a:t>
            </a:r>
            <a:endParaRPr lang="en" sz="2100" cap="all" dirty="0">
              <a:solidFill>
                <a:schemeClr val="bg1"/>
              </a:solidFill>
            </a:endParaRPr>
          </a:p>
        </p:txBody>
      </p:sp>
      <p:pic>
        <p:nvPicPr>
          <p:cNvPr id="9" name="Picture 8" descr="GAI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4544" y="2224940"/>
            <a:ext cx="2561741" cy="1089395"/>
          </a:xfrm>
          <a:prstGeom prst="rect">
            <a:avLst/>
          </a:prstGeom>
        </p:spPr>
      </p:pic>
    </p:spTree>
    <p:extLst>
      <p:ext uri="{BB962C8B-B14F-4D97-AF65-F5344CB8AC3E}">
        <p14:creationId xmlns:p14="http://schemas.microsoft.com/office/powerpoint/2010/main" val="5228647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r>
              <a:rPr lang="en-US" sz="4000" dirty="0" smtClean="0">
                <a:solidFill>
                  <a:srgbClr val="00AE9E"/>
                </a:solidFill>
                <a:sym typeface="Arial"/>
              </a:rPr>
              <a:t>Agenda</a:t>
            </a:r>
            <a:endParaRPr lang="en-US" sz="4000" dirty="0">
              <a:solidFill>
                <a:srgbClr val="00AE9E"/>
              </a:solidFill>
              <a:sym typeface="Arial"/>
            </a:endParaRPr>
          </a:p>
        </p:txBody>
      </p:sp>
      <p:sp>
        <p:nvSpPr>
          <p:cNvPr id="196" name="Shape 196"/>
          <p:cNvSpPr txBox="1">
            <a:spLocks noGrp="1"/>
          </p:cNvSpPr>
          <p:nvPr>
            <p:ph type="body" sz="quarter" idx="4294967295"/>
          </p:nvPr>
        </p:nvSpPr>
        <p:spPr>
          <a:xfrm>
            <a:off x="431800" y="624362"/>
            <a:ext cx="8551408" cy="3848609"/>
          </a:xfrm>
          <a:prstGeom prst="rect">
            <a:avLst/>
          </a:prstGeom>
        </p:spPr>
        <p:txBody>
          <a:bodyPr/>
          <a:lstStyle/>
          <a:p>
            <a:pPr marL="0" lvl="0" indent="0">
              <a:buClr>
                <a:srgbClr val="008774"/>
              </a:buClr>
              <a:buNone/>
            </a:pPr>
            <a:endParaRPr lang="en-US" sz="2800" dirty="0" smtClean="0">
              <a:sym typeface="Arial"/>
            </a:endParaRPr>
          </a:p>
          <a:p>
            <a:pPr marL="514350" lvl="0" indent="-514350">
              <a:buClr>
                <a:srgbClr val="008774"/>
              </a:buClr>
              <a:buFont typeface="+mj-lt"/>
              <a:buAutoNum type="arabicPeriod"/>
            </a:pPr>
            <a:r>
              <a:rPr lang="en-US" sz="2400" dirty="0" smtClean="0">
                <a:solidFill>
                  <a:srgbClr val="BFBFBF"/>
                </a:solidFill>
                <a:sym typeface="Arial"/>
              </a:rPr>
              <a:t>Changing Development Models</a:t>
            </a:r>
          </a:p>
          <a:p>
            <a:pPr marL="514350" lvl="0" indent="-514350">
              <a:buClr>
                <a:srgbClr val="008774"/>
              </a:buClr>
              <a:buFont typeface="+mj-lt"/>
              <a:buAutoNum type="arabicPeriod"/>
            </a:pPr>
            <a:r>
              <a:rPr lang="en-US" sz="2400" dirty="0" smtClean="0">
                <a:solidFill>
                  <a:srgbClr val="BFBFBF"/>
                </a:solidFill>
                <a:sym typeface="Arial"/>
              </a:rPr>
              <a:t>Cloud Native Application Platforms</a:t>
            </a:r>
          </a:p>
          <a:p>
            <a:pPr marL="514350" lvl="0" indent="-514350">
              <a:buClr>
                <a:srgbClr val="008774"/>
              </a:buClr>
              <a:buFont typeface="+mj-lt"/>
              <a:buAutoNum type="arabicPeriod"/>
            </a:pPr>
            <a:r>
              <a:rPr lang="en-US" sz="2400" dirty="0" smtClean="0">
                <a:solidFill>
                  <a:srgbClr val="BFBFBF"/>
                </a:solidFill>
                <a:sym typeface="Arial"/>
              </a:rPr>
              <a:t>Pivotal Cloud Foundry</a:t>
            </a:r>
          </a:p>
          <a:p>
            <a:pPr marL="514350" lvl="0" indent="-514350">
              <a:buClr>
                <a:srgbClr val="008774"/>
              </a:buClr>
              <a:buFont typeface="+mj-lt"/>
              <a:buAutoNum type="arabicPeriod"/>
            </a:pPr>
            <a:endParaRPr lang="en-US" sz="2800" dirty="0">
              <a:sym typeface="Arial"/>
            </a:endParaRPr>
          </a:p>
        </p:txBody>
      </p:sp>
    </p:spTree>
    <p:extLst>
      <p:ext uri="{BB962C8B-B14F-4D97-AF65-F5344CB8AC3E}">
        <p14:creationId xmlns:p14="http://schemas.microsoft.com/office/powerpoint/2010/main" val="31818843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3"/>
          <a:stretch>
            <a:fillRect/>
          </a:stretch>
        </p:blipFill>
        <p:spPr>
          <a:xfrm>
            <a:off x="2708038" y="-231795"/>
            <a:ext cx="3727925" cy="5586290"/>
          </a:xfrm>
          <a:prstGeom prst="rect">
            <a:avLst/>
          </a:prstGeom>
        </p:spPr>
      </p:pic>
    </p:spTree>
    <p:extLst>
      <p:ext uri="{BB962C8B-B14F-4D97-AF65-F5344CB8AC3E}">
        <p14:creationId xmlns:p14="http://schemas.microsoft.com/office/powerpoint/2010/main" val="14517941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5419583" y="1940083"/>
            <a:ext cx="2930957" cy="1015626"/>
          </a:xfrm>
          <a:prstGeom prst="rect">
            <a:avLst/>
          </a:prstGeom>
          <a:noFill/>
        </p:spPr>
        <p:txBody>
          <a:bodyPr wrap="square" lIns="91404" tIns="45702" rIns="91404" bIns="45702">
            <a:spAutoFit/>
          </a:bodyPr>
          <a:lstStyle/>
          <a:p>
            <a:pPr algn="ctr" defTabSz="914400">
              <a:defRPr/>
            </a:pPr>
            <a:r>
              <a:rPr lang="en-US" sz="6000" kern="0" dirty="0" smtClean="0">
                <a:solidFill>
                  <a:schemeClr val="bg1"/>
                </a:solidFill>
                <a:latin typeface="Arial"/>
                <a:ea typeface="Arial"/>
                <a:cs typeface="Arial"/>
                <a:sym typeface="Arial"/>
                <a:rtl val="0"/>
              </a:rPr>
              <a:t>Now</a:t>
            </a:r>
            <a:endParaRPr lang="en-US" sz="6000" kern="0" dirty="0">
              <a:solidFill>
                <a:schemeClr val="bg1"/>
              </a:solidFill>
              <a:latin typeface="Arial"/>
              <a:ea typeface="Arial"/>
              <a:cs typeface="Arial"/>
              <a:sym typeface="Arial"/>
              <a:rtl val="0"/>
            </a:endParaRPr>
          </a:p>
        </p:txBody>
      </p:sp>
      <p:sp>
        <p:nvSpPr>
          <p:cNvPr id="2" name="Slide Number Placeholder 1"/>
          <p:cNvSpPr>
            <a:spLocks noGrp="1"/>
          </p:cNvSpPr>
          <p:nvPr>
            <p:ph type="sldNum" sz="quarter" idx="12"/>
          </p:nvPr>
        </p:nvSpPr>
        <p:spPr/>
        <p:txBody>
          <a:bodyPr/>
          <a:lstStyle/>
          <a:p>
            <a:fld id="{ADA07C09-8A41-3B46-A636-3955072BBB4F}" type="slidenum">
              <a:rPr lang="en-US" smtClean="0"/>
              <a:pPr/>
              <a:t>5</a:t>
            </a:fld>
            <a:endParaRPr lang="en-US"/>
          </a:p>
        </p:txBody>
      </p:sp>
      <p:sp>
        <p:nvSpPr>
          <p:cNvPr id="3" name="TextBox 2"/>
          <p:cNvSpPr txBox="1"/>
          <p:nvPr/>
        </p:nvSpPr>
        <p:spPr>
          <a:xfrm>
            <a:off x="735468" y="1928945"/>
            <a:ext cx="2930957" cy="1015626"/>
          </a:xfrm>
          <a:prstGeom prst="rect">
            <a:avLst/>
          </a:prstGeom>
          <a:noFill/>
        </p:spPr>
        <p:txBody>
          <a:bodyPr wrap="square" lIns="91404" tIns="45702" rIns="91404" bIns="45702">
            <a:spAutoFit/>
          </a:bodyPr>
          <a:lstStyle/>
          <a:p>
            <a:pPr algn="ctr" defTabSz="914400">
              <a:defRPr/>
            </a:pPr>
            <a:r>
              <a:rPr lang="en-US" sz="6000" kern="0" dirty="0" smtClean="0">
                <a:solidFill>
                  <a:srgbClr val="008774"/>
                </a:solidFill>
                <a:latin typeface="Arial"/>
                <a:ea typeface="Arial"/>
                <a:cs typeface="Arial"/>
                <a:sym typeface="Arial"/>
                <a:rtl val="0"/>
              </a:rPr>
              <a:t>Then</a:t>
            </a:r>
            <a:endParaRPr lang="en-US" sz="6000" kern="0" dirty="0">
              <a:solidFill>
                <a:srgbClr val="008774"/>
              </a:solidFill>
              <a:latin typeface="Arial"/>
              <a:ea typeface="Arial"/>
              <a:cs typeface="Arial"/>
              <a:sym typeface="Arial"/>
              <a:rtl val="0"/>
            </a:endParaRPr>
          </a:p>
        </p:txBody>
      </p:sp>
      <p:pic>
        <p:nvPicPr>
          <p:cNvPr id="6" name="Picture 5"/>
          <p:cNvPicPr>
            <a:picLocks noChangeAspect="1"/>
          </p:cNvPicPr>
          <p:nvPr/>
        </p:nvPicPr>
        <p:blipFill>
          <a:blip r:embed="rId3"/>
          <a:stretch>
            <a:fillRect/>
          </a:stretch>
        </p:blipFill>
        <p:spPr>
          <a:xfrm>
            <a:off x="-1869" y="-5849"/>
            <a:ext cx="4483579" cy="5135307"/>
          </a:xfrm>
          <a:prstGeom prst="rect">
            <a:avLst/>
          </a:prstGeom>
        </p:spPr>
      </p:pic>
      <p:pic>
        <p:nvPicPr>
          <p:cNvPr id="7" name="Picture 6"/>
          <p:cNvPicPr>
            <a:picLocks noChangeAspect="1"/>
          </p:cNvPicPr>
          <p:nvPr/>
        </p:nvPicPr>
        <p:blipFill>
          <a:blip r:embed="rId4"/>
          <a:stretch>
            <a:fillRect/>
          </a:stretch>
        </p:blipFill>
        <p:spPr>
          <a:xfrm>
            <a:off x="4481710" y="-23002"/>
            <a:ext cx="4665406" cy="5151693"/>
          </a:xfrm>
          <a:prstGeom prst="rect">
            <a:avLst/>
          </a:prstGeom>
        </p:spPr>
      </p:pic>
      <p:pic>
        <p:nvPicPr>
          <p:cNvPr id="18" name="Picture 17"/>
          <p:cNvPicPr>
            <a:picLocks noChangeAspect="1"/>
          </p:cNvPicPr>
          <p:nvPr/>
        </p:nvPicPr>
        <p:blipFill>
          <a:blip r:embed="rId5"/>
          <a:stretch>
            <a:fillRect/>
          </a:stretch>
        </p:blipFill>
        <p:spPr>
          <a:xfrm>
            <a:off x="-11518" y="-64860"/>
            <a:ext cx="9158633" cy="5208360"/>
          </a:xfrm>
          <a:prstGeom prst="rect">
            <a:avLst/>
          </a:prstGeom>
        </p:spPr>
      </p:pic>
      <p:pic>
        <p:nvPicPr>
          <p:cNvPr id="23" name="Picture 22" descr="pivotal_tea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3255" y="4943219"/>
            <a:ext cx="731520" cy="171298"/>
          </a:xfrm>
          <a:prstGeom prst="rect">
            <a:avLst/>
          </a:prstGeom>
        </p:spPr>
      </p:pic>
      <p:grpSp>
        <p:nvGrpSpPr>
          <p:cNvPr id="25" name="Group 24"/>
          <p:cNvGrpSpPr/>
          <p:nvPr/>
        </p:nvGrpSpPr>
        <p:grpSpPr>
          <a:xfrm>
            <a:off x="5081333" y="239058"/>
            <a:ext cx="3713281" cy="4386805"/>
            <a:chOff x="5136783" y="253579"/>
            <a:chExt cx="3713281" cy="4386805"/>
          </a:xfrm>
        </p:grpSpPr>
        <p:grpSp>
          <p:nvGrpSpPr>
            <p:cNvPr id="19" name="Group 18"/>
            <p:cNvGrpSpPr/>
            <p:nvPr/>
          </p:nvGrpSpPr>
          <p:grpSpPr>
            <a:xfrm>
              <a:off x="5207978" y="1047764"/>
              <a:ext cx="3592620" cy="3592620"/>
              <a:chOff x="1993900" y="0"/>
              <a:chExt cx="5143500" cy="5143500"/>
            </a:xfrm>
          </p:grpSpPr>
          <p:pic>
            <p:nvPicPr>
              <p:cNvPr id="20" name="Picture 19"/>
              <p:cNvPicPr>
                <a:picLocks noChangeAspect="1"/>
              </p:cNvPicPr>
              <p:nvPr/>
            </p:nvPicPr>
            <p:blipFill>
              <a:blip r:embed="rId7"/>
              <a:stretch>
                <a:fillRect/>
              </a:stretch>
            </p:blipFill>
            <p:spPr>
              <a:xfrm>
                <a:off x="1993900" y="0"/>
                <a:ext cx="5143500" cy="5143500"/>
              </a:xfrm>
              <a:prstGeom prst="rect">
                <a:avLst/>
              </a:prstGeom>
            </p:spPr>
          </p:pic>
          <p:pic>
            <p:nvPicPr>
              <p:cNvPr id="21" name="Picture 20"/>
              <p:cNvPicPr>
                <a:picLocks noChangeAspect="1"/>
              </p:cNvPicPr>
              <p:nvPr/>
            </p:nvPicPr>
            <p:blipFill rotWithShape="1">
              <a:blip r:embed="rId8"/>
              <a:srcRect b="21386"/>
              <a:stretch/>
            </p:blipFill>
            <p:spPr>
              <a:xfrm>
                <a:off x="2187877" y="690385"/>
                <a:ext cx="4787354" cy="2621384"/>
              </a:xfrm>
              <a:prstGeom prst="rect">
                <a:avLst/>
              </a:prstGeom>
            </p:spPr>
          </p:pic>
        </p:grpSp>
        <p:sp>
          <p:nvSpPr>
            <p:cNvPr id="22" name="TextBox 21"/>
            <p:cNvSpPr txBox="1"/>
            <p:nvPr/>
          </p:nvSpPr>
          <p:spPr>
            <a:xfrm>
              <a:off x="5136783" y="253579"/>
              <a:ext cx="3713281" cy="1015626"/>
            </a:xfrm>
            <a:prstGeom prst="rect">
              <a:avLst/>
            </a:prstGeom>
            <a:noFill/>
          </p:spPr>
          <p:txBody>
            <a:bodyPr wrap="square" lIns="91404" tIns="45702" rIns="91404" bIns="45702">
              <a:spAutoFit/>
            </a:bodyPr>
            <a:lstStyle/>
            <a:p>
              <a:pPr algn="ctr" defTabSz="914400">
                <a:defRPr/>
              </a:pPr>
              <a:r>
                <a:rPr lang="en-US" sz="2000" kern="0" dirty="0" smtClean="0">
                  <a:solidFill>
                    <a:schemeClr val="accent1"/>
                  </a:solidFill>
                  <a:ea typeface="Arial"/>
                  <a:cs typeface="Arial"/>
                  <a:sym typeface="Arial"/>
                  <a:rtl val="0"/>
                </a:rPr>
                <a:t>An idea in the morning, is running in production by evening</a:t>
              </a:r>
              <a:endParaRPr lang="en-US" sz="2000" kern="0" dirty="0">
                <a:solidFill>
                  <a:schemeClr val="accent1"/>
                </a:solidFill>
                <a:ea typeface="Arial"/>
                <a:cs typeface="Arial"/>
                <a:sym typeface="Arial"/>
                <a:rtl val="0"/>
              </a:endParaRPr>
            </a:p>
          </p:txBody>
        </p:sp>
      </p:grpSp>
    </p:spTree>
    <p:extLst>
      <p:ext uri="{BB962C8B-B14F-4D97-AF65-F5344CB8AC3E}">
        <p14:creationId xmlns:p14="http://schemas.microsoft.com/office/powerpoint/2010/main" val="22266369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Chart 2300"/>
          <p:cNvGraphicFramePr/>
          <p:nvPr>
            <p:extLst>
              <p:ext uri="{D42A27DB-BD31-4B8C-83A1-F6EECF244321}">
                <p14:modId xmlns:p14="http://schemas.microsoft.com/office/powerpoint/2010/main" val="2845083739"/>
              </p:ext>
            </p:extLst>
          </p:nvPr>
        </p:nvGraphicFramePr>
        <p:xfrm>
          <a:off x="1810365" y="1597388"/>
          <a:ext cx="7134278" cy="3074880"/>
        </p:xfrm>
        <a:graphic>
          <a:graphicData uri="http://schemas.openxmlformats.org/drawingml/2006/chart">
            <c:chart xmlns:c="http://schemas.openxmlformats.org/drawingml/2006/chart" xmlns:r="http://schemas.openxmlformats.org/officeDocument/2006/relationships" r:id="rId3"/>
          </a:graphicData>
        </a:graphic>
      </p:graphicFrame>
      <p:sp>
        <p:nvSpPr>
          <p:cNvPr id="31" name="Shape 2301"/>
          <p:cNvSpPr/>
          <p:nvPr/>
        </p:nvSpPr>
        <p:spPr>
          <a:xfrm>
            <a:off x="1544908" y="4840295"/>
            <a:ext cx="5957360" cy="284693"/>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lvl1pPr>
              <a:defRPr sz="2400"/>
            </a:lvl1pPr>
          </a:lstStyle>
          <a:p>
            <a:pPr algn="ctr" defTabSz="309499">
              <a:defRPr sz="1800"/>
            </a:pPr>
            <a:r>
              <a:rPr sz="1600" kern="0" dirty="0">
                <a:solidFill>
                  <a:srgbClr val="D9D9D9"/>
                </a:solidFill>
                <a:latin typeface="Arial"/>
                <a:ea typeface="Helvetica Light"/>
                <a:cs typeface="Arial"/>
                <a:sym typeface="Helvetica Light"/>
                <a:rtl val="0"/>
              </a:rPr>
              <a:t>Sources: “Electric Cloud LinkedIn Survey to software developers”</a:t>
            </a:r>
          </a:p>
        </p:txBody>
      </p:sp>
      <p:grpSp>
        <p:nvGrpSpPr>
          <p:cNvPr id="32" name="Group 31"/>
          <p:cNvGrpSpPr/>
          <p:nvPr/>
        </p:nvGrpSpPr>
        <p:grpSpPr>
          <a:xfrm>
            <a:off x="233573" y="1830550"/>
            <a:ext cx="2919441" cy="1629996"/>
            <a:chOff x="607174" y="1826406"/>
            <a:chExt cx="2408836" cy="2036018"/>
          </a:xfrm>
        </p:grpSpPr>
        <p:sp>
          <p:nvSpPr>
            <p:cNvPr id="33" name="TextBox 32"/>
            <p:cNvSpPr txBox="1"/>
            <p:nvPr/>
          </p:nvSpPr>
          <p:spPr>
            <a:xfrm>
              <a:off x="607174" y="2585133"/>
              <a:ext cx="2408836" cy="4741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kern="0" dirty="0">
                  <a:solidFill>
                    <a:srgbClr val="D9D9D9"/>
                  </a:solidFill>
                  <a:latin typeface="Arial"/>
                  <a:ea typeface="Helvetica Light"/>
                  <a:cs typeface="Arial"/>
                  <a:sym typeface="Helvetica Light"/>
                  <a:rtl val="0"/>
                </a:rPr>
                <a:t>Administrative tasks</a:t>
              </a:r>
            </a:p>
          </p:txBody>
        </p:sp>
        <p:sp>
          <p:nvSpPr>
            <p:cNvPr id="34" name="TextBox 33"/>
            <p:cNvSpPr txBox="1"/>
            <p:nvPr/>
          </p:nvSpPr>
          <p:spPr>
            <a:xfrm>
              <a:off x="607174" y="1826406"/>
              <a:ext cx="2408836" cy="4741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kern="0" dirty="0">
                  <a:solidFill>
                    <a:srgbClr val="D9D9D9"/>
                  </a:solidFill>
                  <a:latin typeface="Arial"/>
                  <a:ea typeface="Helvetica Light"/>
                  <a:cs typeface="Arial"/>
                  <a:sym typeface="Helvetica Light"/>
                  <a:rtl val="0"/>
                </a:rPr>
                <a:t>Design and Coding</a:t>
              </a:r>
            </a:p>
          </p:txBody>
        </p:sp>
        <p:sp>
          <p:nvSpPr>
            <p:cNvPr id="35" name="TextBox 34"/>
            <p:cNvSpPr txBox="1"/>
            <p:nvPr/>
          </p:nvSpPr>
          <p:spPr>
            <a:xfrm>
              <a:off x="607174" y="2196840"/>
              <a:ext cx="2408836" cy="4741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kern="0" dirty="0">
                  <a:solidFill>
                    <a:srgbClr val="D9D9D9"/>
                  </a:solidFill>
                  <a:latin typeface="Arial"/>
                  <a:ea typeface="Helvetica Light"/>
                  <a:cs typeface="Arial"/>
                  <a:sym typeface="Helvetica Light"/>
                  <a:rtl val="0"/>
                </a:rPr>
                <a:t>Brainstorming</a:t>
              </a:r>
            </a:p>
          </p:txBody>
        </p:sp>
        <p:sp>
          <p:nvSpPr>
            <p:cNvPr id="36" name="TextBox 35"/>
            <p:cNvSpPr txBox="1"/>
            <p:nvPr/>
          </p:nvSpPr>
          <p:spPr>
            <a:xfrm>
              <a:off x="607174" y="3388297"/>
              <a:ext cx="2408836" cy="4741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kern="0" dirty="0">
                  <a:solidFill>
                    <a:srgbClr val="D9D9D9"/>
                  </a:solidFill>
                  <a:latin typeface="Arial"/>
                  <a:ea typeface="Helvetica Light"/>
                  <a:cs typeface="Arial"/>
                  <a:sym typeface="Helvetica Light"/>
                  <a:rtl val="0"/>
                </a:rPr>
                <a:t>Waiting for Test/Build</a:t>
              </a:r>
            </a:p>
          </p:txBody>
        </p:sp>
        <p:sp>
          <p:nvSpPr>
            <p:cNvPr id="37" name="TextBox 36"/>
            <p:cNvSpPr txBox="1"/>
            <p:nvPr/>
          </p:nvSpPr>
          <p:spPr>
            <a:xfrm>
              <a:off x="607174" y="2976197"/>
              <a:ext cx="2408836" cy="4741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kern="0" dirty="0">
                  <a:solidFill>
                    <a:srgbClr val="D9D9D9"/>
                  </a:solidFill>
                  <a:latin typeface="Arial"/>
                  <a:ea typeface="Helvetica Light"/>
                  <a:cs typeface="Arial"/>
                  <a:sym typeface="Helvetica Light"/>
                  <a:rtl val="0"/>
                </a:rPr>
                <a:t>Managing Environments </a:t>
              </a:r>
            </a:p>
          </p:txBody>
        </p:sp>
      </p:grpSp>
      <p:sp>
        <p:nvSpPr>
          <p:cNvPr id="38" name="TextBox 37"/>
          <p:cNvSpPr txBox="1"/>
          <p:nvPr/>
        </p:nvSpPr>
        <p:spPr>
          <a:xfrm>
            <a:off x="3475975" y="3866287"/>
            <a:ext cx="2910795" cy="3488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latinLnBrk="1" hangingPunct="0"/>
            <a:r>
              <a:rPr lang="en-US" sz="1600" b="1" dirty="0" smtClean="0">
                <a:solidFill>
                  <a:srgbClr val="FFFFFF">
                    <a:lumMod val="85000"/>
                  </a:srgbClr>
                </a:solidFill>
                <a:latin typeface="Arial"/>
                <a:cs typeface="Arial"/>
                <a:sym typeface="Helvetica Light"/>
              </a:rPr>
              <a:t>Average Hours/Week</a:t>
            </a:r>
            <a:endParaRPr lang="en-US" sz="1600" b="1" dirty="0">
              <a:solidFill>
                <a:srgbClr val="FFFFFF">
                  <a:lumMod val="85000"/>
                </a:srgbClr>
              </a:solidFill>
              <a:latin typeface="Arial"/>
              <a:cs typeface="Arial"/>
              <a:sym typeface="Helvetica Light"/>
            </a:endParaRPr>
          </a:p>
        </p:txBody>
      </p:sp>
      <p:sp>
        <p:nvSpPr>
          <p:cNvPr id="39" name="Title 38"/>
          <p:cNvSpPr>
            <a:spLocks noGrp="1"/>
          </p:cNvSpPr>
          <p:nvPr>
            <p:ph type="title"/>
          </p:nvPr>
        </p:nvSpPr>
        <p:spPr>
          <a:xfrm>
            <a:off x="113721" y="149918"/>
            <a:ext cx="8564612" cy="976107"/>
          </a:xfrm>
        </p:spPr>
        <p:txBody>
          <a:bodyPr/>
          <a:lstStyle/>
          <a:p>
            <a:pPr>
              <a:spcAft>
                <a:spcPts val="300"/>
              </a:spcAft>
            </a:pPr>
            <a:r>
              <a:rPr lang="en-US" sz="3200" dirty="0">
                <a:solidFill>
                  <a:schemeClr val="bg1">
                    <a:lumMod val="85000"/>
                  </a:schemeClr>
                </a:solidFill>
              </a:rPr>
              <a:t>Software </a:t>
            </a:r>
            <a:r>
              <a:rPr lang="en-US" sz="3200" dirty="0" smtClean="0">
                <a:solidFill>
                  <a:schemeClr val="bg1">
                    <a:lumMod val="85000"/>
                  </a:schemeClr>
                </a:solidFill>
              </a:rPr>
              <a:t>Developers </a:t>
            </a:r>
            <a:r>
              <a:rPr lang="en-US" sz="3200" dirty="0">
                <a:solidFill>
                  <a:schemeClr val="bg1">
                    <a:lumMod val="85000"/>
                  </a:schemeClr>
                </a:solidFill>
              </a:rPr>
              <a:t>S</a:t>
            </a:r>
            <a:r>
              <a:rPr lang="en-US" sz="3200" dirty="0" smtClean="0">
                <a:solidFill>
                  <a:schemeClr val="bg1">
                    <a:lumMod val="85000"/>
                  </a:schemeClr>
                </a:solidFill>
              </a:rPr>
              <a:t>pend </a:t>
            </a:r>
            <a:r>
              <a:rPr lang="en-US" sz="3200" dirty="0">
                <a:solidFill>
                  <a:schemeClr val="bg1">
                    <a:lumMod val="85000"/>
                  </a:schemeClr>
                </a:solidFill>
              </a:rPr>
              <a:t>too </a:t>
            </a:r>
            <a:r>
              <a:rPr lang="en-US" sz="3200" dirty="0" smtClean="0">
                <a:solidFill>
                  <a:schemeClr val="bg1">
                    <a:lumMod val="85000"/>
                  </a:schemeClr>
                </a:solidFill>
              </a:rPr>
              <a:t>Much </a:t>
            </a:r>
            <a:r>
              <a:rPr lang="en-US" sz="3200" dirty="0">
                <a:solidFill>
                  <a:schemeClr val="bg1">
                    <a:lumMod val="85000"/>
                  </a:schemeClr>
                </a:solidFill>
              </a:rPr>
              <a:t>T</a:t>
            </a:r>
            <a:r>
              <a:rPr lang="en-US" sz="3200" dirty="0" smtClean="0">
                <a:solidFill>
                  <a:schemeClr val="bg1">
                    <a:lumMod val="85000"/>
                  </a:schemeClr>
                </a:solidFill>
              </a:rPr>
              <a:t>ime </a:t>
            </a:r>
            <a:r>
              <a:rPr lang="en-US" sz="3200" dirty="0">
                <a:solidFill>
                  <a:srgbClr val="00AE9E"/>
                </a:solidFill>
              </a:rPr>
              <a:t>NOT </a:t>
            </a:r>
            <a:r>
              <a:rPr lang="en-US" sz="3200" dirty="0" smtClean="0">
                <a:solidFill>
                  <a:srgbClr val="00AE9E"/>
                </a:solidFill>
              </a:rPr>
              <a:t>Writing </a:t>
            </a:r>
            <a:r>
              <a:rPr lang="en-US" sz="3200" dirty="0">
                <a:solidFill>
                  <a:srgbClr val="00AE9E"/>
                </a:solidFill>
              </a:rPr>
              <a:t>S</a:t>
            </a:r>
            <a:r>
              <a:rPr lang="en-US" sz="3200" dirty="0" smtClean="0">
                <a:solidFill>
                  <a:srgbClr val="00AE9E"/>
                </a:solidFill>
              </a:rPr>
              <a:t>oftware</a:t>
            </a:r>
            <a:endParaRPr lang="en-US" sz="3200" dirty="0">
              <a:solidFill>
                <a:srgbClr val="00AE9E"/>
              </a:solidFill>
              <a:latin typeface="Georgia"/>
              <a:cs typeface="Georgia"/>
            </a:endParaRPr>
          </a:p>
        </p:txBody>
      </p:sp>
      <p:sp>
        <p:nvSpPr>
          <p:cNvPr id="41" name="Slide Number Placeholder 1"/>
          <p:cNvSpPr>
            <a:spLocks noGrp="1"/>
          </p:cNvSpPr>
          <p:nvPr>
            <p:ph type="sldNum" sz="quarter" idx="12"/>
          </p:nvPr>
        </p:nvSpPr>
        <p:spPr>
          <a:xfrm>
            <a:off x="48247" y="4861463"/>
            <a:ext cx="373338" cy="273844"/>
          </a:xfrm>
        </p:spPr>
        <p:txBody>
          <a:bodyPr/>
          <a:lstStyle/>
          <a:p>
            <a:fld id="{ADA07C09-8A41-3B46-A636-3955072BBB4F}" type="slidenum">
              <a:rPr lang="en-US" smtClean="0">
                <a:solidFill>
                  <a:srgbClr val="FFFFFF">
                    <a:lumMod val="65000"/>
                  </a:srgbClr>
                </a:solidFill>
                <a:latin typeface="Arial"/>
              </a:rPr>
              <a:pPr/>
              <a:t>6</a:t>
            </a:fld>
            <a:endParaRPr lang="en-US">
              <a:solidFill>
                <a:srgbClr val="FFFFFF">
                  <a:lumMod val="65000"/>
                </a:srgbClr>
              </a:solidFill>
              <a:latin typeface="Arial"/>
            </a:endParaRPr>
          </a:p>
        </p:txBody>
      </p:sp>
      <p:sp>
        <p:nvSpPr>
          <p:cNvPr id="13" name="Shape 2308"/>
          <p:cNvSpPr/>
          <p:nvPr/>
        </p:nvSpPr>
        <p:spPr>
          <a:xfrm>
            <a:off x="467146" y="2451204"/>
            <a:ext cx="7430526" cy="1037628"/>
          </a:xfrm>
          <a:prstGeom prst="rect">
            <a:avLst/>
          </a:prstGeom>
          <a:ln w="38100">
            <a:solidFill>
              <a:srgbClr val="FFFF00">
                <a:alpha val="78000"/>
              </a:srgbClr>
            </a:solidFill>
            <a:prstDash val="sysDash"/>
            <a:miter lim="400000"/>
          </a:ln>
        </p:spPr>
        <p:txBody>
          <a:bodyPr lIns="0" tIns="0" rIns="0" bIns="0" anchor="ctr"/>
          <a:lstStyle/>
          <a:p>
            <a:pPr algn="ctr" defTabSz="309499">
              <a:defRPr sz="3200"/>
            </a:pPr>
            <a:endParaRPr sz="1200" kern="0" dirty="0">
              <a:solidFill>
                <a:sysClr val="windowText" lastClr="000000"/>
              </a:solidFill>
              <a:latin typeface="Helvetica Light"/>
              <a:ea typeface="Helvetica Light"/>
              <a:cs typeface="Helvetica Light"/>
              <a:sym typeface="Helvetica Light"/>
              <a:rtl val="0"/>
            </a:endParaRPr>
          </a:p>
        </p:txBody>
      </p:sp>
      <p:sp>
        <p:nvSpPr>
          <p:cNvPr id="14" name="TextBox 13"/>
          <p:cNvSpPr txBox="1"/>
          <p:nvPr/>
        </p:nvSpPr>
        <p:spPr>
          <a:xfrm>
            <a:off x="467146" y="4215100"/>
            <a:ext cx="7689076"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latinLnBrk="1" hangingPunct="0"/>
            <a:r>
              <a:rPr lang="en-US" sz="2400" b="1" dirty="0" smtClean="0">
                <a:solidFill>
                  <a:srgbClr val="FFFF00"/>
                </a:solidFill>
                <a:latin typeface="Arial"/>
                <a:cs typeface="Arial"/>
                <a:sym typeface="Helvetica Light"/>
              </a:rPr>
              <a:t>17.5 </a:t>
            </a:r>
            <a:r>
              <a:rPr lang="en-US" sz="2400" b="1" dirty="0" err="1" smtClean="0">
                <a:solidFill>
                  <a:srgbClr val="FFFF00"/>
                </a:solidFill>
                <a:latin typeface="Arial"/>
                <a:cs typeface="Arial"/>
                <a:sym typeface="Helvetica Light"/>
              </a:rPr>
              <a:t>hrs</a:t>
            </a:r>
            <a:r>
              <a:rPr lang="en-US" sz="2400" b="1" dirty="0" smtClean="0">
                <a:solidFill>
                  <a:srgbClr val="FFFF00"/>
                </a:solidFill>
                <a:latin typeface="Arial"/>
                <a:cs typeface="Arial"/>
                <a:sym typeface="Helvetica Light"/>
              </a:rPr>
              <a:t> ~ 40% of full work week!</a:t>
            </a:r>
            <a:endParaRPr lang="en-US" sz="2400" b="1" dirty="0">
              <a:solidFill>
                <a:srgbClr val="FFFF00"/>
              </a:solidFill>
              <a:latin typeface="Arial"/>
              <a:cs typeface="Arial"/>
              <a:sym typeface="Helvetica Light"/>
            </a:endParaRPr>
          </a:p>
        </p:txBody>
      </p:sp>
    </p:spTree>
    <p:extLst>
      <p:ext uri="{BB962C8B-B14F-4D97-AF65-F5344CB8AC3E}">
        <p14:creationId xmlns:p14="http://schemas.microsoft.com/office/powerpoint/2010/main" val="42888338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Slide Number Placeholder 1"/>
          <p:cNvSpPr>
            <a:spLocks noGrp="1"/>
          </p:cNvSpPr>
          <p:nvPr>
            <p:ph type="sldNum" sz="quarter" idx="4294967295"/>
          </p:nvPr>
        </p:nvSpPr>
        <p:spPr>
          <a:xfrm>
            <a:off x="524348" y="4651813"/>
            <a:ext cx="2133600" cy="274637"/>
          </a:xfrm>
          <a:prstGeom prst="rect">
            <a:avLst/>
          </a:prstGeom>
        </p:spPr>
        <p:txBody>
          <a:bodyPr/>
          <a:lstStyle/>
          <a:p>
            <a:fld id="{ADA07C09-8A41-3B46-A636-3955072BBB4F}" type="slidenum">
              <a:rPr lang="en-US" smtClean="0">
                <a:solidFill>
                  <a:srgbClr val="000000"/>
                </a:solidFill>
                <a:latin typeface="Arial"/>
              </a:rPr>
              <a:pPr/>
              <a:t>7</a:t>
            </a:fld>
            <a:endParaRPr lang="en-US">
              <a:solidFill>
                <a:srgbClr val="000000"/>
              </a:solidFill>
              <a:latin typeface="Arial"/>
            </a:endParaRPr>
          </a:p>
        </p:txBody>
      </p:sp>
      <p:sp>
        <p:nvSpPr>
          <p:cNvPr id="7" name="Title 8"/>
          <p:cNvSpPr txBox="1">
            <a:spLocks/>
          </p:cNvSpPr>
          <p:nvPr/>
        </p:nvSpPr>
        <p:spPr>
          <a:xfrm>
            <a:off x="113722" y="149918"/>
            <a:ext cx="8796928" cy="47444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FFFFFF"/>
                </a:solidFill>
                <a:latin typeface="Arial"/>
              </a:rPr>
              <a:t>The developer dream haiku</a:t>
            </a:r>
            <a:br>
              <a:rPr lang="en-US" dirty="0" smtClean="0">
                <a:solidFill>
                  <a:srgbClr val="FFFFFF"/>
                </a:solidFill>
                <a:latin typeface="Arial"/>
              </a:rPr>
            </a:br>
            <a:endParaRPr lang="en-US" dirty="0">
              <a:solidFill>
                <a:srgbClr val="FFFFFF"/>
              </a:solidFill>
              <a:latin typeface="Arial"/>
            </a:endParaRPr>
          </a:p>
        </p:txBody>
      </p:sp>
      <p:sp>
        <p:nvSpPr>
          <p:cNvPr id="8" name="Rectangle 7"/>
          <p:cNvSpPr/>
          <p:nvPr/>
        </p:nvSpPr>
        <p:spPr>
          <a:xfrm>
            <a:off x="2509217" y="2434192"/>
            <a:ext cx="4144750" cy="461665"/>
          </a:xfrm>
          <a:prstGeom prst="rect">
            <a:avLst/>
          </a:prstGeom>
        </p:spPr>
        <p:txBody>
          <a:bodyPr wrap="square">
            <a:spAutoFit/>
          </a:bodyPr>
          <a:lstStyle/>
          <a:p>
            <a:r>
              <a:rPr lang="en-US" sz="2400" dirty="0" smtClean="0">
                <a:solidFill>
                  <a:srgbClr val="FFFFFF"/>
                </a:solidFill>
                <a:latin typeface="Arial"/>
                <a:cs typeface="Arial"/>
              </a:rPr>
              <a:t> Run it in the Cloud for me,</a:t>
            </a:r>
            <a:endParaRPr lang="en-US" sz="2400" dirty="0">
              <a:solidFill>
                <a:srgbClr val="FFFFFF"/>
              </a:solidFill>
              <a:latin typeface="Arial"/>
            </a:endParaRPr>
          </a:p>
        </p:txBody>
      </p:sp>
      <p:sp>
        <p:nvSpPr>
          <p:cNvPr id="9" name="Rectangle 8"/>
          <p:cNvSpPr/>
          <p:nvPr/>
        </p:nvSpPr>
        <p:spPr>
          <a:xfrm>
            <a:off x="4269740" y="3240686"/>
            <a:ext cx="3122302" cy="461665"/>
          </a:xfrm>
          <a:prstGeom prst="rect">
            <a:avLst/>
          </a:prstGeom>
        </p:spPr>
        <p:txBody>
          <a:bodyPr wrap="square">
            <a:spAutoFit/>
          </a:bodyPr>
          <a:lstStyle/>
          <a:p>
            <a:r>
              <a:rPr lang="en-US" sz="2400" dirty="0">
                <a:solidFill>
                  <a:srgbClr val="FFFFFF"/>
                </a:solidFill>
                <a:latin typeface="Arial"/>
                <a:cs typeface="Arial"/>
              </a:rPr>
              <a:t> I do not care how   </a:t>
            </a:r>
            <a:endParaRPr lang="en-US" sz="2400" dirty="0">
              <a:solidFill>
                <a:srgbClr val="FFFFFF"/>
              </a:solidFill>
              <a:latin typeface="Arial"/>
            </a:endParaRPr>
          </a:p>
        </p:txBody>
      </p:sp>
      <p:sp>
        <p:nvSpPr>
          <p:cNvPr id="10" name="Rectangle 9"/>
          <p:cNvSpPr/>
          <p:nvPr/>
        </p:nvSpPr>
        <p:spPr>
          <a:xfrm>
            <a:off x="1736682" y="1601293"/>
            <a:ext cx="3830438" cy="461665"/>
          </a:xfrm>
          <a:prstGeom prst="rect">
            <a:avLst/>
          </a:prstGeom>
        </p:spPr>
        <p:txBody>
          <a:bodyPr wrap="square">
            <a:spAutoFit/>
          </a:bodyPr>
          <a:lstStyle/>
          <a:p>
            <a:r>
              <a:rPr lang="en-US" sz="2400" dirty="0">
                <a:solidFill>
                  <a:srgbClr val="FFFFFF"/>
                </a:solidFill>
                <a:latin typeface="Arial"/>
                <a:cs typeface="Arial"/>
              </a:rPr>
              <a:t>Here is my source code</a:t>
            </a:r>
            <a:r>
              <a:rPr lang="en-US" sz="2400" dirty="0" smtClean="0">
                <a:solidFill>
                  <a:srgbClr val="FFFFFF"/>
                </a:solidFill>
                <a:latin typeface="Arial"/>
                <a:cs typeface="Arial"/>
              </a:rPr>
              <a:t>,</a:t>
            </a:r>
            <a:endParaRPr lang="en-US" sz="2400" dirty="0">
              <a:solidFill>
                <a:srgbClr val="FFFFFF"/>
              </a:solidFill>
              <a:latin typeface="Arial"/>
              <a:cs typeface="Arial"/>
            </a:endParaRPr>
          </a:p>
        </p:txBody>
      </p:sp>
    </p:spTree>
    <p:extLst>
      <p:ext uri="{BB962C8B-B14F-4D97-AF65-F5344CB8AC3E}">
        <p14:creationId xmlns:p14="http://schemas.microsoft.com/office/powerpoint/2010/main" val="31386957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60565"/>
            <a:ext cx="9143999" cy="5697765"/>
          </a:xfrm>
          <a:prstGeom prst="rect">
            <a:avLst/>
          </a:prstGeom>
        </p:spPr>
      </p:pic>
      <p:sp>
        <p:nvSpPr>
          <p:cNvPr id="9" name="Title 8"/>
          <p:cNvSpPr>
            <a:spLocks noGrp="1"/>
          </p:cNvSpPr>
          <p:nvPr>
            <p:ph type="title"/>
          </p:nvPr>
        </p:nvSpPr>
        <p:spPr/>
        <p:txBody>
          <a:bodyPr/>
          <a:lstStyle/>
          <a:p>
            <a:pPr algn="ctr"/>
            <a:r>
              <a:rPr lang="en-US" dirty="0">
                <a:solidFill>
                  <a:srgbClr val="FFFFFF"/>
                </a:solidFill>
              </a:rPr>
              <a:t>The </a:t>
            </a:r>
            <a:r>
              <a:rPr lang="en-US" dirty="0" smtClean="0">
                <a:solidFill>
                  <a:srgbClr val="FFFFFF"/>
                </a:solidFill>
              </a:rPr>
              <a:t>IT Operator reality</a:t>
            </a:r>
            <a:r>
              <a:rPr lang="en-US" dirty="0">
                <a:solidFill>
                  <a:srgbClr val="FFFFFF"/>
                </a:solidFill>
              </a:rPr>
              <a:t/>
            </a:r>
            <a:br>
              <a:rPr lang="en-US" dirty="0">
                <a:solidFill>
                  <a:srgbClr val="FFFFFF"/>
                </a:solidFill>
              </a:rPr>
            </a:br>
            <a:endParaRPr lang="en-US" dirty="0">
              <a:solidFill>
                <a:srgbClr val="FFFFFF"/>
              </a:solidFill>
            </a:endParaRPr>
          </a:p>
        </p:txBody>
      </p:sp>
      <p:sp>
        <p:nvSpPr>
          <p:cNvPr id="21" name="Rectangle 20"/>
          <p:cNvSpPr/>
          <p:nvPr/>
        </p:nvSpPr>
        <p:spPr>
          <a:xfrm>
            <a:off x="2782938" y="2162416"/>
            <a:ext cx="4144750" cy="461665"/>
          </a:xfrm>
          <a:prstGeom prst="rect">
            <a:avLst/>
          </a:prstGeom>
        </p:spPr>
        <p:txBody>
          <a:bodyPr wrap="square">
            <a:spAutoFit/>
          </a:bodyPr>
          <a:lstStyle/>
          <a:p>
            <a:r>
              <a:rPr lang="en-US" sz="2400" dirty="0">
                <a:solidFill>
                  <a:srgbClr val="FFFFFF"/>
                </a:solidFill>
              </a:rPr>
              <a:t>That's only </a:t>
            </a:r>
            <a:r>
              <a:rPr lang="en-US" sz="2400" dirty="0" smtClean="0">
                <a:solidFill>
                  <a:srgbClr val="FFFFFF"/>
                </a:solidFill>
              </a:rPr>
              <a:t>Day One</a:t>
            </a:r>
            <a:endParaRPr lang="en-US" sz="2400" dirty="0">
              <a:solidFill>
                <a:srgbClr val="FFFFFF"/>
              </a:solidFill>
              <a:cs typeface="Arial"/>
            </a:endParaRPr>
          </a:p>
        </p:txBody>
      </p:sp>
      <p:sp>
        <p:nvSpPr>
          <p:cNvPr id="22" name="Rectangle 21"/>
          <p:cNvSpPr/>
          <p:nvPr/>
        </p:nvSpPr>
        <p:spPr>
          <a:xfrm>
            <a:off x="1094200" y="3062475"/>
            <a:ext cx="6446758" cy="461665"/>
          </a:xfrm>
          <a:prstGeom prst="rect">
            <a:avLst/>
          </a:prstGeom>
        </p:spPr>
        <p:txBody>
          <a:bodyPr wrap="square">
            <a:spAutoFit/>
          </a:bodyPr>
          <a:lstStyle/>
          <a:p>
            <a:r>
              <a:rPr lang="en-US" sz="2400" dirty="0">
                <a:solidFill>
                  <a:srgbClr val="FFFFFF"/>
                </a:solidFill>
                <a:cs typeface="Arial"/>
              </a:rPr>
              <a:t>You have to deploy again </a:t>
            </a:r>
            <a:r>
              <a:rPr lang="en-US" sz="2400" dirty="0" smtClean="0">
                <a:solidFill>
                  <a:srgbClr val="FFFFFF"/>
                </a:solidFill>
                <a:cs typeface="Arial"/>
              </a:rPr>
              <a:t>and again and again</a:t>
            </a:r>
            <a:endParaRPr lang="en-US" sz="2400" dirty="0">
              <a:solidFill>
                <a:srgbClr val="FFFFFF"/>
              </a:solidFill>
            </a:endParaRPr>
          </a:p>
        </p:txBody>
      </p:sp>
      <p:sp>
        <p:nvSpPr>
          <p:cNvPr id="23" name="Rectangle 22"/>
          <p:cNvSpPr/>
          <p:nvPr/>
        </p:nvSpPr>
        <p:spPr>
          <a:xfrm>
            <a:off x="1470744" y="1276833"/>
            <a:ext cx="5663181" cy="461665"/>
          </a:xfrm>
          <a:prstGeom prst="rect">
            <a:avLst/>
          </a:prstGeom>
        </p:spPr>
        <p:txBody>
          <a:bodyPr wrap="square">
            <a:spAutoFit/>
          </a:bodyPr>
          <a:lstStyle/>
          <a:p>
            <a:r>
              <a:rPr lang="en-US" sz="2400" dirty="0" smtClean="0">
                <a:solidFill>
                  <a:schemeClr val="bg1"/>
                </a:solidFill>
              </a:rPr>
              <a:t>It's </a:t>
            </a:r>
            <a:r>
              <a:rPr lang="en-US" sz="2400" dirty="0">
                <a:solidFill>
                  <a:schemeClr val="bg1"/>
                </a:solidFill>
              </a:rPr>
              <a:t>not enough just to deploy </a:t>
            </a:r>
            <a:r>
              <a:rPr lang="en-US" sz="2400" dirty="0" smtClean="0">
                <a:solidFill>
                  <a:schemeClr val="bg1"/>
                </a:solidFill>
              </a:rPr>
              <a:t>something </a:t>
            </a:r>
            <a:endParaRPr lang="en-US" sz="2400" dirty="0">
              <a:solidFill>
                <a:schemeClr val="bg1"/>
              </a:solidFill>
              <a:cs typeface="Arial"/>
            </a:endParaRPr>
          </a:p>
        </p:txBody>
      </p:sp>
    </p:spTree>
    <p:extLst>
      <p:ext uri="{BB962C8B-B14F-4D97-AF65-F5344CB8AC3E}">
        <p14:creationId xmlns:p14="http://schemas.microsoft.com/office/powerpoint/2010/main" val="19878286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1000" fill="hold"/>
                                        <p:tgtEl>
                                          <p:spTgt spid="2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48247" y="4861463"/>
            <a:ext cx="373338" cy="273844"/>
          </a:xfrm>
        </p:spPr>
        <p:txBody>
          <a:bodyPr/>
          <a:lstStyle/>
          <a:p>
            <a:fld id="{ADA07C09-8A41-3B46-A636-3955072BBB4F}" type="slidenum">
              <a:rPr lang="en-US" smtClean="0">
                <a:solidFill>
                  <a:srgbClr val="FFFFFF">
                    <a:lumMod val="65000"/>
                  </a:srgbClr>
                </a:solidFill>
                <a:latin typeface="Arial"/>
              </a:rPr>
              <a:pPr/>
              <a:t>9</a:t>
            </a:fld>
            <a:endParaRPr lang="en-US">
              <a:solidFill>
                <a:srgbClr val="FFFFFF">
                  <a:lumMod val="65000"/>
                </a:srgbClr>
              </a:solidFill>
              <a:latin typeface="Arial"/>
            </a:endParaRPr>
          </a:p>
        </p:txBody>
      </p:sp>
      <p:grpSp>
        <p:nvGrpSpPr>
          <p:cNvPr id="5" name="Group 4"/>
          <p:cNvGrpSpPr/>
          <p:nvPr/>
        </p:nvGrpSpPr>
        <p:grpSpPr>
          <a:xfrm>
            <a:off x="2560521" y="1702682"/>
            <a:ext cx="662621" cy="663615"/>
            <a:chOff x="1997667" y="627704"/>
            <a:chExt cx="879729" cy="881051"/>
          </a:xfrm>
          <a:solidFill>
            <a:schemeClr val="accent1"/>
          </a:solidFill>
        </p:grpSpPr>
        <p:sp>
          <p:nvSpPr>
            <p:cNvPr id="6" name="Oval 5"/>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latinLnBrk="1" hangingPunct="0"/>
              <a:endParaRPr lang="en-US" sz="2400" b="1" dirty="0">
                <a:solidFill>
                  <a:srgbClr val="FFFFFF"/>
                </a:solidFill>
                <a:latin typeface="Arial"/>
                <a:cs typeface="Arial"/>
                <a:sym typeface="Helvetica Light"/>
              </a:endParaRPr>
            </a:p>
          </p:txBody>
        </p:sp>
        <p:sp>
          <p:nvSpPr>
            <p:cNvPr id="7" name="TextBox 6"/>
            <p:cNvSpPr txBox="1"/>
            <p:nvPr/>
          </p:nvSpPr>
          <p:spPr>
            <a:xfrm>
              <a:off x="2244244" y="729102"/>
              <a:ext cx="363462"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825500" latinLnBrk="1" hangingPunct="0"/>
              <a:r>
                <a:rPr lang="en-US" sz="2400" b="1" dirty="0" smtClean="0">
                  <a:solidFill>
                    <a:srgbClr val="FFFFFF"/>
                  </a:solidFill>
                  <a:latin typeface="Arial"/>
                  <a:cs typeface="Arial"/>
                  <a:sym typeface="Helvetica Light"/>
                </a:rPr>
                <a:t>4</a:t>
              </a:r>
              <a:endParaRPr lang="en-US" sz="2400" b="1" dirty="0">
                <a:solidFill>
                  <a:srgbClr val="FFFFFF"/>
                </a:solidFill>
                <a:latin typeface="Arial"/>
                <a:cs typeface="Arial"/>
                <a:sym typeface="Helvetica Light"/>
              </a:endParaRPr>
            </a:p>
          </p:txBody>
        </p:sp>
      </p:grpSp>
      <p:grpSp>
        <p:nvGrpSpPr>
          <p:cNvPr id="8" name="Group 7"/>
          <p:cNvGrpSpPr/>
          <p:nvPr/>
        </p:nvGrpSpPr>
        <p:grpSpPr>
          <a:xfrm>
            <a:off x="3997459" y="1702682"/>
            <a:ext cx="662621" cy="663615"/>
            <a:chOff x="1997667" y="627704"/>
            <a:chExt cx="879729" cy="881051"/>
          </a:xfrm>
          <a:solidFill>
            <a:schemeClr val="accent1"/>
          </a:solidFill>
        </p:grpSpPr>
        <p:sp>
          <p:nvSpPr>
            <p:cNvPr id="9" name="Oval 8"/>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latinLnBrk="1" hangingPunct="0"/>
              <a:endParaRPr lang="en-US" sz="2400" b="1" dirty="0">
                <a:solidFill>
                  <a:srgbClr val="FFFFFF"/>
                </a:solidFill>
                <a:latin typeface="Arial"/>
                <a:cs typeface="Arial"/>
                <a:sym typeface="Helvetica Light"/>
              </a:endParaRPr>
            </a:p>
          </p:txBody>
        </p:sp>
        <p:sp>
          <p:nvSpPr>
            <p:cNvPr id="10" name="TextBox 9"/>
            <p:cNvSpPr txBox="1"/>
            <p:nvPr/>
          </p:nvSpPr>
          <p:spPr>
            <a:xfrm>
              <a:off x="2244244" y="729102"/>
              <a:ext cx="363462"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825500" latinLnBrk="1" hangingPunct="0"/>
              <a:r>
                <a:rPr lang="en-US" sz="2400" b="1" dirty="0" smtClean="0">
                  <a:solidFill>
                    <a:srgbClr val="FFFFFF"/>
                  </a:solidFill>
                  <a:latin typeface="Arial"/>
                  <a:cs typeface="Arial"/>
                  <a:sym typeface="Helvetica Light"/>
                </a:rPr>
                <a:t>4</a:t>
              </a:r>
              <a:endParaRPr lang="en-US" sz="2400" b="1" dirty="0">
                <a:solidFill>
                  <a:srgbClr val="FFFFFF"/>
                </a:solidFill>
                <a:latin typeface="Arial"/>
                <a:cs typeface="Arial"/>
                <a:sym typeface="Helvetica Light"/>
              </a:endParaRPr>
            </a:p>
          </p:txBody>
        </p:sp>
      </p:grpSp>
      <p:grpSp>
        <p:nvGrpSpPr>
          <p:cNvPr id="11" name="Group 10"/>
          <p:cNvGrpSpPr/>
          <p:nvPr/>
        </p:nvGrpSpPr>
        <p:grpSpPr>
          <a:xfrm>
            <a:off x="5434397" y="1702682"/>
            <a:ext cx="662621" cy="663615"/>
            <a:chOff x="1997667" y="627704"/>
            <a:chExt cx="879729" cy="881051"/>
          </a:xfrm>
          <a:solidFill>
            <a:schemeClr val="accent1"/>
          </a:solidFill>
        </p:grpSpPr>
        <p:sp>
          <p:nvSpPr>
            <p:cNvPr id="12" name="Oval 11"/>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latinLnBrk="1" hangingPunct="0"/>
              <a:endParaRPr lang="en-US" sz="2400" b="1" dirty="0">
                <a:solidFill>
                  <a:srgbClr val="FFFFFF"/>
                </a:solidFill>
                <a:latin typeface="Arial"/>
                <a:cs typeface="Arial"/>
                <a:sym typeface="Helvetica Light"/>
              </a:endParaRPr>
            </a:p>
          </p:txBody>
        </p:sp>
        <p:sp>
          <p:nvSpPr>
            <p:cNvPr id="13" name="TextBox 12"/>
            <p:cNvSpPr txBox="1"/>
            <p:nvPr/>
          </p:nvSpPr>
          <p:spPr>
            <a:xfrm>
              <a:off x="2244244" y="729102"/>
              <a:ext cx="363462"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825500" latinLnBrk="1" hangingPunct="0"/>
              <a:r>
                <a:rPr lang="en-US" sz="2400" b="1" dirty="0" smtClean="0">
                  <a:solidFill>
                    <a:srgbClr val="FFFFFF"/>
                  </a:solidFill>
                  <a:latin typeface="Arial"/>
                  <a:cs typeface="Arial"/>
                  <a:sym typeface="Helvetica Light"/>
                </a:rPr>
                <a:t>8</a:t>
              </a:r>
              <a:endParaRPr lang="en-US" sz="2400" b="1" dirty="0">
                <a:solidFill>
                  <a:srgbClr val="FFFFFF"/>
                </a:solidFill>
                <a:latin typeface="Arial"/>
                <a:cs typeface="Arial"/>
                <a:sym typeface="Helvetica Light"/>
              </a:endParaRPr>
            </a:p>
          </p:txBody>
        </p:sp>
      </p:grpSp>
      <p:grpSp>
        <p:nvGrpSpPr>
          <p:cNvPr id="14" name="Group 13"/>
          <p:cNvGrpSpPr/>
          <p:nvPr/>
        </p:nvGrpSpPr>
        <p:grpSpPr>
          <a:xfrm>
            <a:off x="6871335" y="1702682"/>
            <a:ext cx="662621" cy="663615"/>
            <a:chOff x="1997667" y="627704"/>
            <a:chExt cx="879729" cy="881051"/>
          </a:xfrm>
          <a:solidFill>
            <a:schemeClr val="accent1"/>
          </a:solidFill>
        </p:grpSpPr>
        <p:sp>
          <p:nvSpPr>
            <p:cNvPr id="15" name="Oval 14"/>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latinLnBrk="1" hangingPunct="0"/>
              <a:endParaRPr lang="en-US" sz="2400" b="1" dirty="0">
                <a:solidFill>
                  <a:srgbClr val="FFFFFF"/>
                </a:solidFill>
                <a:latin typeface="Arial"/>
                <a:cs typeface="Arial"/>
                <a:sym typeface="Helvetica Light"/>
              </a:endParaRPr>
            </a:p>
          </p:txBody>
        </p:sp>
        <p:sp>
          <p:nvSpPr>
            <p:cNvPr id="16" name="TextBox 15"/>
            <p:cNvSpPr txBox="1"/>
            <p:nvPr/>
          </p:nvSpPr>
          <p:spPr>
            <a:xfrm>
              <a:off x="2244244" y="729102"/>
              <a:ext cx="363462"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825500" latinLnBrk="1" hangingPunct="0"/>
              <a:r>
                <a:rPr lang="en-US" sz="2400" b="1" dirty="0" smtClean="0">
                  <a:solidFill>
                    <a:srgbClr val="FFFFFF"/>
                  </a:solidFill>
                  <a:latin typeface="Arial"/>
                  <a:cs typeface="Arial"/>
                  <a:sym typeface="Helvetica Light"/>
                </a:rPr>
                <a:t>6</a:t>
              </a:r>
              <a:endParaRPr lang="en-US" sz="2400" b="1" dirty="0">
                <a:solidFill>
                  <a:srgbClr val="FFFFFF"/>
                </a:solidFill>
                <a:latin typeface="Arial"/>
                <a:cs typeface="Arial"/>
                <a:sym typeface="Helvetica Light"/>
              </a:endParaRPr>
            </a:p>
          </p:txBody>
        </p:sp>
      </p:grpSp>
      <p:sp>
        <p:nvSpPr>
          <p:cNvPr id="17" name="Rectangle 16"/>
          <p:cNvSpPr/>
          <p:nvPr/>
        </p:nvSpPr>
        <p:spPr>
          <a:xfrm>
            <a:off x="1066977" y="1249482"/>
            <a:ext cx="789789" cy="461665"/>
          </a:xfrm>
          <a:prstGeom prst="rect">
            <a:avLst/>
          </a:prstGeom>
        </p:spPr>
        <p:txBody>
          <a:bodyPr wrap="square">
            <a:spAutoFit/>
          </a:bodyPr>
          <a:lstStyle/>
          <a:p>
            <a:pPr algn="ctr"/>
            <a:r>
              <a:rPr lang="en-US" sz="1200" b="1" dirty="0">
                <a:solidFill>
                  <a:srgbClr val="D9D9D9"/>
                </a:solidFill>
                <a:latin typeface="Arial"/>
                <a:cs typeface="Arial"/>
              </a:rPr>
              <a:t>Request VMs</a:t>
            </a:r>
          </a:p>
        </p:txBody>
      </p:sp>
      <p:sp>
        <p:nvSpPr>
          <p:cNvPr id="18" name="Rectangle 17"/>
          <p:cNvSpPr/>
          <p:nvPr/>
        </p:nvSpPr>
        <p:spPr>
          <a:xfrm>
            <a:off x="2325519" y="1249482"/>
            <a:ext cx="1032318" cy="461665"/>
          </a:xfrm>
          <a:prstGeom prst="rect">
            <a:avLst/>
          </a:prstGeom>
        </p:spPr>
        <p:txBody>
          <a:bodyPr wrap="square">
            <a:spAutoFit/>
          </a:bodyPr>
          <a:lstStyle/>
          <a:p>
            <a:pPr algn="ctr"/>
            <a:r>
              <a:rPr lang="en-US" sz="1200" b="1" dirty="0">
                <a:solidFill>
                  <a:srgbClr val="D9D9D9"/>
                </a:solidFill>
                <a:latin typeface="Arial"/>
                <a:cs typeface="Arial"/>
              </a:rPr>
              <a:t>Request Network</a:t>
            </a:r>
          </a:p>
        </p:txBody>
      </p:sp>
      <p:sp>
        <p:nvSpPr>
          <p:cNvPr id="19" name="Rectangle 18"/>
          <p:cNvSpPr/>
          <p:nvPr/>
        </p:nvSpPr>
        <p:spPr>
          <a:xfrm>
            <a:off x="3706588" y="1249482"/>
            <a:ext cx="1335734" cy="461665"/>
          </a:xfrm>
          <a:prstGeom prst="rect">
            <a:avLst/>
          </a:prstGeom>
        </p:spPr>
        <p:txBody>
          <a:bodyPr wrap="square">
            <a:spAutoFit/>
          </a:bodyPr>
          <a:lstStyle/>
          <a:p>
            <a:pPr algn="ctr"/>
            <a:r>
              <a:rPr lang="en-US" sz="1200" b="1" dirty="0">
                <a:solidFill>
                  <a:srgbClr val="D9D9D9"/>
                </a:solidFill>
                <a:latin typeface="Arial"/>
                <a:cs typeface="Arial"/>
              </a:rPr>
              <a:t>Request </a:t>
            </a:r>
            <a:r>
              <a:rPr lang="en-US" sz="1200" b="1" dirty="0" smtClean="0">
                <a:solidFill>
                  <a:srgbClr val="D9D9D9"/>
                </a:solidFill>
                <a:latin typeface="Arial"/>
                <a:cs typeface="Arial"/>
              </a:rPr>
              <a:t>Software Install</a:t>
            </a:r>
            <a:endParaRPr lang="en-US" sz="1200" b="1" dirty="0">
              <a:solidFill>
                <a:srgbClr val="D9D9D9"/>
              </a:solidFill>
              <a:latin typeface="Arial"/>
              <a:cs typeface="Arial"/>
            </a:endParaRPr>
          </a:p>
        </p:txBody>
      </p:sp>
      <p:sp>
        <p:nvSpPr>
          <p:cNvPr id="20" name="Rectangle 19"/>
          <p:cNvSpPr/>
          <p:nvPr/>
        </p:nvSpPr>
        <p:spPr>
          <a:xfrm>
            <a:off x="5228329" y="1249482"/>
            <a:ext cx="1054696" cy="461665"/>
          </a:xfrm>
          <a:prstGeom prst="rect">
            <a:avLst/>
          </a:prstGeom>
        </p:spPr>
        <p:txBody>
          <a:bodyPr wrap="square">
            <a:spAutoFit/>
          </a:bodyPr>
          <a:lstStyle/>
          <a:p>
            <a:pPr algn="ctr"/>
            <a:r>
              <a:rPr lang="en-US" sz="1200" b="1" dirty="0">
                <a:solidFill>
                  <a:srgbClr val="D9D9D9"/>
                </a:solidFill>
                <a:latin typeface="Arial"/>
                <a:cs typeface="Arial"/>
              </a:rPr>
              <a:t>Request Database</a:t>
            </a:r>
          </a:p>
        </p:txBody>
      </p:sp>
      <p:sp>
        <p:nvSpPr>
          <p:cNvPr id="21" name="Rectangle 20"/>
          <p:cNvSpPr/>
          <p:nvPr/>
        </p:nvSpPr>
        <p:spPr>
          <a:xfrm>
            <a:off x="6306219" y="1249482"/>
            <a:ext cx="1795786" cy="461665"/>
          </a:xfrm>
          <a:prstGeom prst="rect">
            <a:avLst/>
          </a:prstGeom>
        </p:spPr>
        <p:txBody>
          <a:bodyPr wrap="square">
            <a:spAutoFit/>
          </a:bodyPr>
          <a:lstStyle/>
          <a:p>
            <a:pPr algn="ctr"/>
            <a:r>
              <a:rPr lang="en-US" sz="1200" b="1" dirty="0">
                <a:solidFill>
                  <a:srgbClr val="D9D9D9"/>
                </a:solidFill>
                <a:latin typeface="Arial"/>
                <a:cs typeface="Arial"/>
              </a:rPr>
              <a:t>Random Network Troubleshooting</a:t>
            </a:r>
          </a:p>
        </p:txBody>
      </p:sp>
      <p:sp>
        <p:nvSpPr>
          <p:cNvPr id="22" name="Rectangle 21"/>
          <p:cNvSpPr/>
          <p:nvPr/>
        </p:nvSpPr>
        <p:spPr>
          <a:xfrm>
            <a:off x="723341" y="3850102"/>
            <a:ext cx="1452030" cy="646331"/>
          </a:xfrm>
          <a:prstGeom prst="rect">
            <a:avLst/>
          </a:prstGeom>
        </p:spPr>
        <p:txBody>
          <a:bodyPr wrap="square">
            <a:spAutoFit/>
          </a:bodyPr>
          <a:lstStyle/>
          <a:p>
            <a:pPr algn="ctr"/>
            <a:r>
              <a:rPr lang="en-US" sz="1200" b="1" dirty="0">
                <a:solidFill>
                  <a:srgbClr val="D9D9D9"/>
                </a:solidFill>
                <a:latin typeface="Arial"/>
                <a:cs typeface="Arial"/>
              </a:rPr>
              <a:t>Random Middleware/OS Troubleshooting</a:t>
            </a:r>
          </a:p>
        </p:txBody>
      </p:sp>
      <p:sp>
        <p:nvSpPr>
          <p:cNvPr id="23" name="Rectangle 22"/>
          <p:cNvSpPr/>
          <p:nvPr/>
        </p:nvSpPr>
        <p:spPr>
          <a:xfrm>
            <a:off x="2369969" y="3849467"/>
            <a:ext cx="1073437" cy="461665"/>
          </a:xfrm>
          <a:prstGeom prst="rect">
            <a:avLst/>
          </a:prstGeom>
        </p:spPr>
        <p:txBody>
          <a:bodyPr wrap="square">
            <a:spAutoFit/>
          </a:bodyPr>
          <a:lstStyle/>
          <a:p>
            <a:pPr algn="ctr"/>
            <a:r>
              <a:rPr lang="en-US" sz="1200" b="1" dirty="0">
                <a:solidFill>
                  <a:srgbClr val="D9D9D9"/>
                </a:solidFill>
                <a:latin typeface="Arial"/>
                <a:cs typeface="Arial"/>
              </a:rPr>
              <a:t>Develop </a:t>
            </a:r>
            <a:r>
              <a:rPr lang="en-US" sz="1200" b="1" dirty="0" smtClean="0">
                <a:solidFill>
                  <a:srgbClr val="D9D9D9"/>
                </a:solidFill>
                <a:latin typeface="Arial"/>
                <a:cs typeface="Arial"/>
              </a:rPr>
              <a:t>App</a:t>
            </a:r>
            <a:endParaRPr lang="en-US" sz="1200" b="1" dirty="0">
              <a:solidFill>
                <a:srgbClr val="D9D9D9"/>
              </a:solidFill>
              <a:latin typeface="Arial"/>
              <a:cs typeface="Arial"/>
            </a:endParaRPr>
          </a:p>
        </p:txBody>
      </p:sp>
      <p:sp>
        <p:nvSpPr>
          <p:cNvPr id="24" name="Rectangle 23"/>
          <p:cNvSpPr/>
          <p:nvPr/>
        </p:nvSpPr>
        <p:spPr>
          <a:xfrm>
            <a:off x="3619988" y="3849467"/>
            <a:ext cx="1352946" cy="646331"/>
          </a:xfrm>
          <a:prstGeom prst="rect">
            <a:avLst/>
          </a:prstGeom>
        </p:spPr>
        <p:txBody>
          <a:bodyPr wrap="square">
            <a:spAutoFit/>
          </a:bodyPr>
          <a:lstStyle/>
          <a:p>
            <a:pPr algn="ctr"/>
            <a:r>
              <a:rPr lang="en-US" sz="1200" b="1" dirty="0">
                <a:solidFill>
                  <a:srgbClr val="D9D9D9"/>
                </a:solidFill>
                <a:latin typeface="Arial"/>
                <a:cs typeface="Arial"/>
              </a:rPr>
              <a:t>User Acceptance Testing</a:t>
            </a:r>
          </a:p>
        </p:txBody>
      </p:sp>
      <p:sp>
        <p:nvSpPr>
          <p:cNvPr id="25" name="Rectangle 24"/>
          <p:cNvSpPr/>
          <p:nvPr/>
        </p:nvSpPr>
        <p:spPr>
          <a:xfrm>
            <a:off x="5103048" y="3849466"/>
            <a:ext cx="1401134" cy="461665"/>
          </a:xfrm>
          <a:prstGeom prst="rect">
            <a:avLst/>
          </a:prstGeom>
        </p:spPr>
        <p:txBody>
          <a:bodyPr wrap="square">
            <a:spAutoFit/>
          </a:bodyPr>
          <a:lstStyle/>
          <a:p>
            <a:pPr algn="ctr"/>
            <a:r>
              <a:rPr lang="en-US" sz="1200" b="1" dirty="0">
                <a:solidFill>
                  <a:srgbClr val="D9D9D9"/>
                </a:solidFill>
                <a:latin typeface="Arial"/>
                <a:cs typeface="Arial"/>
              </a:rPr>
              <a:t>QA/</a:t>
            </a:r>
            <a:r>
              <a:rPr lang="en-US" sz="1200" b="1" dirty="0" smtClean="0">
                <a:solidFill>
                  <a:srgbClr val="D9D9D9"/>
                </a:solidFill>
                <a:latin typeface="Arial"/>
                <a:cs typeface="Arial"/>
              </a:rPr>
              <a:t>Production</a:t>
            </a:r>
            <a:br>
              <a:rPr lang="en-US" sz="1200" b="1" dirty="0" smtClean="0">
                <a:solidFill>
                  <a:srgbClr val="D9D9D9"/>
                </a:solidFill>
                <a:latin typeface="Arial"/>
                <a:cs typeface="Arial"/>
              </a:rPr>
            </a:br>
            <a:r>
              <a:rPr lang="en-US" sz="1200" b="1" dirty="0" smtClean="0">
                <a:solidFill>
                  <a:srgbClr val="D9D9D9"/>
                </a:solidFill>
                <a:latin typeface="Arial"/>
                <a:cs typeface="Arial"/>
              </a:rPr>
              <a:t>Deploy Pipeline</a:t>
            </a:r>
            <a:endParaRPr lang="en-US" sz="1200" b="1" dirty="0">
              <a:solidFill>
                <a:srgbClr val="D9D9D9"/>
              </a:solidFill>
              <a:latin typeface="Arial"/>
              <a:cs typeface="Arial"/>
            </a:endParaRPr>
          </a:p>
        </p:txBody>
      </p:sp>
      <p:sp>
        <p:nvSpPr>
          <p:cNvPr id="26" name="Rectangle 25"/>
          <p:cNvSpPr/>
          <p:nvPr/>
        </p:nvSpPr>
        <p:spPr>
          <a:xfrm>
            <a:off x="6610841" y="3843497"/>
            <a:ext cx="1199242" cy="461665"/>
          </a:xfrm>
          <a:prstGeom prst="rect">
            <a:avLst/>
          </a:prstGeom>
        </p:spPr>
        <p:txBody>
          <a:bodyPr wrap="square">
            <a:spAutoFit/>
          </a:bodyPr>
          <a:lstStyle/>
          <a:p>
            <a:pPr algn="ctr"/>
            <a:r>
              <a:rPr lang="en-US" sz="1200" b="1" dirty="0">
                <a:solidFill>
                  <a:srgbClr val="D9D9D9"/>
                </a:solidFill>
                <a:latin typeface="Arial"/>
                <a:cs typeface="Arial"/>
              </a:rPr>
              <a:t>Scale Up/Down</a:t>
            </a:r>
          </a:p>
        </p:txBody>
      </p:sp>
      <p:sp>
        <p:nvSpPr>
          <p:cNvPr id="27" name="Rectangle 26"/>
          <p:cNvSpPr/>
          <p:nvPr/>
        </p:nvSpPr>
        <p:spPr>
          <a:xfrm>
            <a:off x="7674698" y="3195067"/>
            <a:ext cx="1287839" cy="923330"/>
          </a:xfrm>
          <a:prstGeom prst="rect">
            <a:avLst/>
          </a:prstGeom>
        </p:spPr>
        <p:txBody>
          <a:bodyPr wrap="square">
            <a:spAutoFit/>
          </a:bodyPr>
          <a:lstStyle/>
          <a:p>
            <a:pPr defTabSz="825500" latinLnBrk="1" hangingPunct="0"/>
            <a:r>
              <a:rPr lang="en-US" b="1" dirty="0" smtClean="0">
                <a:solidFill>
                  <a:srgbClr val="FFFFFF">
                    <a:lumMod val="85000"/>
                  </a:srgbClr>
                </a:solidFill>
                <a:latin typeface="Arial"/>
                <a:cs typeface="Arial"/>
                <a:sym typeface="Helvetica Light"/>
              </a:rPr>
              <a:t>Nearly </a:t>
            </a:r>
            <a:br>
              <a:rPr lang="en-US" b="1" dirty="0" smtClean="0">
                <a:solidFill>
                  <a:srgbClr val="FFFFFF">
                    <a:lumMod val="85000"/>
                  </a:srgbClr>
                </a:solidFill>
                <a:latin typeface="Arial"/>
                <a:cs typeface="Arial"/>
                <a:sym typeface="Helvetica Light"/>
              </a:rPr>
            </a:br>
            <a:r>
              <a:rPr lang="en-US" b="1" dirty="0" smtClean="0">
                <a:solidFill>
                  <a:srgbClr val="FFFFFF">
                    <a:lumMod val="85000"/>
                  </a:srgbClr>
                </a:solidFill>
                <a:latin typeface="Arial"/>
                <a:cs typeface="Arial"/>
                <a:sym typeface="Helvetica Light"/>
              </a:rPr>
              <a:t>6 months </a:t>
            </a:r>
            <a:br>
              <a:rPr lang="en-US" b="1" dirty="0" smtClean="0">
                <a:solidFill>
                  <a:srgbClr val="FFFFFF">
                    <a:lumMod val="85000"/>
                  </a:srgbClr>
                </a:solidFill>
                <a:latin typeface="Arial"/>
                <a:cs typeface="Arial"/>
                <a:sym typeface="Helvetica Light"/>
              </a:rPr>
            </a:br>
            <a:r>
              <a:rPr lang="en-US" b="1" dirty="0" smtClean="0">
                <a:solidFill>
                  <a:srgbClr val="FFFFFF">
                    <a:lumMod val="85000"/>
                  </a:srgbClr>
                </a:solidFill>
                <a:latin typeface="Arial"/>
                <a:cs typeface="Arial"/>
                <a:sym typeface="Helvetica Light"/>
              </a:rPr>
              <a:t>later</a:t>
            </a:r>
          </a:p>
        </p:txBody>
      </p:sp>
      <p:grpSp>
        <p:nvGrpSpPr>
          <p:cNvPr id="28" name="Group 27"/>
          <p:cNvGrpSpPr/>
          <p:nvPr/>
        </p:nvGrpSpPr>
        <p:grpSpPr>
          <a:xfrm>
            <a:off x="1123583" y="1702682"/>
            <a:ext cx="662621" cy="663615"/>
            <a:chOff x="1997667" y="627704"/>
            <a:chExt cx="879729" cy="881051"/>
          </a:xfrm>
          <a:solidFill>
            <a:schemeClr val="accent1"/>
          </a:solidFill>
        </p:grpSpPr>
        <p:sp>
          <p:nvSpPr>
            <p:cNvPr id="29" name="Oval 28"/>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latinLnBrk="1" hangingPunct="0"/>
              <a:endParaRPr lang="en-US" sz="2400" b="1" dirty="0">
                <a:solidFill>
                  <a:srgbClr val="FFFFFF"/>
                </a:solidFill>
                <a:latin typeface="Arial"/>
                <a:cs typeface="Arial"/>
                <a:sym typeface="Helvetica Light"/>
              </a:endParaRPr>
            </a:p>
          </p:txBody>
        </p:sp>
        <p:sp>
          <p:nvSpPr>
            <p:cNvPr id="30" name="TextBox 29"/>
            <p:cNvSpPr txBox="1"/>
            <p:nvPr/>
          </p:nvSpPr>
          <p:spPr>
            <a:xfrm>
              <a:off x="2130617" y="729102"/>
              <a:ext cx="590717"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825500" latinLnBrk="1" hangingPunct="0"/>
              <a:r>
                <a:rPr lang="en-US" sz="2400" b="1" dirty="0" smtClean="0">
                  <a:solidFill>
                    <a:srgbClr val="FFFFFF"/>
                  </a:solidFill>
                  <a:latin typeface="Arial"/>
                  <a:cs typeface="Arial"/>
                  <a:sym typeface="Helvetica Light"/>
                </a:rPr>
                <a:t>14</a:t>
              </a:r>
              <a:endParaRPr lang="en-US" sz="2400" b="1" dirty="0">
                <a:solidFill>
                  <a:srgbClr val="FFFFFF"/>
                </a:solidFill>
                <a:latin typeface="Arial"/>
                <a:cs typeface="Arial"/>
                <a:sym typeface="Helvetica Light"/>
              </a:endParaRPr>
            </a:p>
          </p:txBody>
        </p:sp>
      </p:grpSp>
      <p:grpSp>
        <p:nvGrpSpPr>
          <p:cNvPr id="31" name="Group 30"/>
          <p:cNvGrpSpPr/>
          <p:nvPr/>
        </p:nvGrpSpPr>
        <p:grpSpPr>
          <a:xfrm>
            <a:off x="1123583" y="3213394"/>
            <a:ext cx="662621" cy="663615"/>
            <a:chOff x="1997667" y="627704"/>
            <a:chExt cx="879729" cy="881051"/>
          </a:xfrm>
          <a:solidFill>
            <a:schemeClr val="accent1"/>
          </a:solidFill>
        </p:grpSpPr>
        <p:sp>
          <p:nvSpPr>
            <p:cNvPr id="32" name="Oval 31"/>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latinLnBrk="1" hangingPunct="0"/>
              <a:endParaRPr lang="en-US" sz="2400" b="1" dirty="0">
                <a:solidFill>
                  <a:srgbClr val="FFFFFF"/>
                </a:solidFill>
                <a:latin typeface="Arial"/>
                <a:cs typeface="Arial"/>
                <a:sym typeface="Helvetica Light"/>
              </a:endParaRPr>
            </a:p>
          </p:txBody>
        </p:sp>
        <p:sp>
          <p:nvSpPr>
            <p:cNvPr id="33" name="TextBox 32"/>
            <p:cNvSpPr txBox="1"/>
            <p:nvPr/>
          </p:nvSpPr>
          <p:spPr>
            <a:xfrm>
              <a:off x="2141890" y="729102"/>
              <a:ext cx="568171"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825500" latinLnBrk="1" hangingPunct="0"/>
              <a:r>
                <a:rPr lang="en-US" sz="2400" b="1" dirty="0" smtClean="0">
                  <a:solidFill>
                    <a:srgbClr val="FFFFFF"/>
                  </a:solidFill>
                  <a:latin typeface="Arial"/>
                  <a:cs typeface="Arial"/>
                  <a:sym typeface="Helvetica Light"/>
                </a:rPr>
                <a:t>11</a:t>
              </a:r>
              <a:endParaRPr lang="en-US" sz="2400" b="1" dirty="0">
                <a:solidFill>
                  <a:srgbClr val="FFFFFF"/>
                </a:solidFill>
                <a:latin typeface="Arial"/>
                <a:cs typeface="Arial"/>
                <a:sym typeface="Helvetica Light"/>
              </a:endParaRPr>
            </a:p>
          </p:txBody>
        </p:sp>
      </p:grpSp>
      <p:grpSp>
        <p:nvGrpSpPr>
          <p:cNvPr id="34" name="Group 33"/>
          <p:cNvGrpSpPr/>
          <p:nvPr/>
        </p:nvGrpSpPr>
        <p:grpSpPr>
          <a:xfrm>
            <a:off x="2560521" y="3213394"/>
            <a:ext cx="662621" cy="663615"/>
            <a:chOff x="1997667" y="627704"/>
            <a:chExt cx="879729" cy="881051"/>
          </a:xfrm>
          <a:solidFill>
            <a:schemeClr val="accent1"/>
          </a:solidFill>
        </p:grpSpPr>
        <p:sp>
          <p:nvSpPr>
            <p:cNvPr id="35" name="Oval 34"/>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latinLnBrk="1" hangingPunct="0"/>
              <a:endParaRPr lang="en-US" sz="2400" b="1" dirty="0">
                <a:solidFill>
                  <a:srgbClr val="FFFFFF"/>
                </a:solidFill>
                <a:latin typeface="Arial"/>
                <a:cs typeface="Arial"/>
                <a:sym typeface="Helvetica Light"/>
              </a:endParaRPr>
            </a:p>
          </p:txBody>
        </p:sp>
        <p:sp>
          <p:nvSpPr>
            <p:cNvPr id="36" name="TextBox 35"/>
            <p:cNvSpPr txBox="1"/>
            <p:nvPr/>
          </p:nvSpPr>
          <p:spPr>
            <a:xfrm>
              <a:off x="2130617" y="729102"/>
              <a:ext cx="590717"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825500" latinLnBrk="1" hangingPunct="0"/>
              <a:r>
                <a:rPr lang="en-US" sz="2400" b="1" dirty="0" smtClean="0">
                  <a:solidFill>
                    <a:srgbClr val="FFFFFF"/>
                  </a:solidFill>
                  <a:latin typeface="Arial"/>
                  <a:cs typeface="Arial"/>
                  <a:sym typeface="Helvetica Light"/>
                </a:rPr>
                <a:t>40</a:t>
              </a:r>
              <a:endParaRPr lang="en-US" sz="2400" b="1" dirty="0">
                <a:solidFill>
                  <a:srgbClr val="FFFFFF"/>
                </a:solidFill>
                <a:latin typeface="Arial"/>
                <a:cs typeface="Arial"/>
                <a:sym typeface="Helvetica Light"/>
              </a:endParaRPr>
            </a:p>
          </p:txBody>
        </p:sp>
      </p:grpSp>
      <p:grpSp>
        <p:nvGrpSpPr>
          <p:cNvPr id="37" name="Group 36"/>
          <p:cNvGrpSpPr/>
          <p:nvPr/>
        </p:nvGrpSpPr>
        <p:grpSpPr>
          <a:xfrm>
            <a:off x="3986804" y="3213394"/>
            <a:ext cx="662621" cy="663615"/>
            <a:chOff x="1997667" y="627704"/>
            <a:chExt cx="879729" cy="881051"/>
          </a:xfrm>
          <a:solidFill>
            <a:schemeClr val="accent1"/>
          </a:solidFill>
        </p:grpSpPr>
        <p:sp>
          <p:nvSpPr>
            <p:cNvPr id="38" name="Oval 37"/>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latinLnBrk="1" hangingPunct="0"/>
              <a:endParaRPr lang="en-US" sz="2400" b="1" dirty="0">
                <a:solidFill>
                  <a:srgbClr val="FFFFFF"/>
                </a:solidFill>
                <a:latin typeface="Arial"/>
                <a:cs typeface="Arial"/>
                <a:sym typeface="Helvetica Light"/>
              </a:endParaRPr>
            </a:p>
          </p:txBody>
        </p:sp>
        <p:sp>
          <p:nvSpPr>
            <p:cNvPr id="39" name="TextBox 38"/>
            <p:cNvSpPr txBox="1"/>
            <p:nvPr/>
          </p:nvSpPr>
          <p:spPr>
            <a:xfrm>
              <a:off x="2130617" y="729102"/>
              <a:ext cx="590717"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825500" latinLnBrk="1" hangingPunct="0"/>
              <a:r>
                <a:rPr lang="en-US" sz="2400" b="1" dirty="0" smtClean="0">
                  <a:solidFill>
                    <a:srgbClr val="FFFFFF"/>
                  </a:solidFill>
                  <a:latin typeface="Arial"/>
                  <a:cs typeface="Arial"/>
                  <a:sym typeface="Helvetica Light"/>
                </a:rPr>
                <a:t>14</a:t>
              </a:r>
              <a:endParaRPr lang="en-US" sz="2400" b="1" dirty="0">
                <a:solidFill>
                  <a:srgbClr val="FFFFFF"/>
                </a:solidFill>
                <a:latin typeface="Arial"/>
                <a:cs typeface="Arial"/>
                <a:sym typeface="Helvetica Light"/>
              </a:endParaRPr>
            </a:p>
          </p:txBody>
        </p:sp>
      </p:grpSp>
      <p:grpSp>
        <p:nvGrpSpPr>
          <p:cNvPr id="40" name="Group 39"/>
          <p:cNvGrpSpPr/>
          <p:nvPr/>
        </p:nvGrpSpPr>
        <p:grpSpPr>
          <a:xfrm>
            <a:off x="5434397" y="3213394"/>
            <a:ext cx="662621" cy="663615"/>
            <a:chOff x="1997667" y="627704"/>
            <a:chExt cx="879729" cy="881051"/>
          </a:xfrm>
          <a:solidFill>
            <a:schemeClr val="accent1"/>
          </a:solidFill>
        </p:grpSpPr>
        <p:sp>
          <p:nvSpPr>
            <p:cNvPr id="41" name="Oval 40"/>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latinLnBrk="1" hangingPunct="0"/>
              <a:endParaRPr lang="en-US" sz="2400" b="1" dirty="0">
                <a:solidFill>
                  <a:srgbClr val="FFFFFF"/>
                </a:solidFill>
                <a:latin typeface="Arial"/>
                <a:cs typeface="Arial"/>
                <a:sym typeface="Helvetica Light"/>
              </a:endParaRPr>
            </a:p>
          </p:txBody>
        </p:sp>
        <p:sp>
          <p:nvSpPr>
            <p:cNvPr id="42" name="TextBox 41"/>
            <p:cNvSpPr txBox="1"/>
            <p:nvPr/>
          </p:nvSpPr>
          <p:spPr>
            <a:xfrm>
              <a:off x="2130617" y="729102"/>
              <a:ext cx="590717"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825500" latinLnBrk="1" hangingPunct="0"/>
              <a:r>
                <a:rPr lang="en-US" sz="2400" b="1" dirty="0" smtClean="0">
                  <a:solidFill>
                    <a:srgbClr val="FFFFFF"/>
                  </a:solidFill>
                  <a:latin typeface="Arial"/>
                  <a:cs typeface="Arial"/>
                  <a:sym typeface="Helvetica Light"/>
                </a:rPr>
                <a:t>60</a:t>
              </a:r>
              <a:endParaRPr lang="en-US" sz="2400" b="1" dirty="0">
                <a:solidFill>
                  <a:srgbClr val="FFFFFF"/>
                </a:solidFill>
                <a:latin typeface="Arial"/>
                <a:cs typeface="Arial"/>
                <a:sym typeface="Helvetica Light"/>
              </a:endParaRPr>
            </a:p>
          </p:txBody>
        </p:sp>
      </p:grpSp>
      <p:grpSp>
        <p:nvGrpSpPr>
          <p:cNvPr id="43" name="Group 42"/>
          <p:cNvGrpSpPr/>
          <p:nvPr/>
        </p:nvGrpSpPr>
        <p:grpSpPr>
          <a:xfrm>
            <a:off x="6871335" y="3213394"/>
            <a:ext cx="662621" cy="663615"/>
            <a:chOff x="1997667" y="627704"/>
            <a:chExt cx="879729" cy="881051"/>
          </a:xfrm>
          <a:solidFill>
            <a:schemeClr val="accent1"/>
          </a:solidFill>
        </p:grpSpPr>
        <p:sp>
          <p:nvSpPr>
            <p:cNvPr id="44" name="Oval 43"/>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latinLnBrk="1" hangingPunct="0"/>
              <a:endParaRPr lang="en-US" sz="2400" b="1" dirty="0">
                <a:solidFill>
                  <a:srgbClr val="FFFFFF"/>
                </a:solidFill>
                <a:latin typeface="Arial"/>
                <a:cs typeface="Arial"/>
                <a:sym typeface="Helvetica Light"/>
              </a:endParaRPr>
            </a:p>
          </p:txBody>
        </p:sp>
        <p:sp>
          <p:nvSpPr>
            <p:cNvPr id="45" name="TextBox 44"/>
            <p:cNvSpPr txBox="1"/>
            <p:nvPr/>
          </p:nvSpPr>
          <p:spPr>
            <a:xfrm>
              <a:off x="2244244" y="729102"/>
              <a:ext cx="363462"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825500" latinLnBrk="1" hangingPunct="0"/>
              <a:r>
                <a:rPr lang="en-US" sz="2400" b="1" dirty="0" smtClean="0">
                  <a:solidFill>
                    <a:srgbClr val="FFFFFF"/>
                  </a:solidFill>
                  <a:latin typeface="Arial"/>
                  <a:cs typeface="Arial"/>
                  <a:sym typeface="Helvetica Light"/>
                </a:rPr>
                <a:t>2</a:t>
              </a:r>
              <a:endParaRPr lang="en-US" sz="2400" b="1" dirty="0">
                <a:solidFill>
                  <a:srgbClr val="FFFFFF"/>
                </a:solidFill>
                <a:latin typeface="Arial"/>
                <a:cs typeface="Arial"/>
                <a:sym typeface="Helvetica Light"/>
              </a:endParaRPr>
            </a:p>
          </p:txBody>
        </p:sp>
      </p:grpSp>
      <p:cxnSp>
        <p:nvCxnSpPr>
          <p:cNvPr id="47" name="Straight Arrow Connector 46"/>
          <p:cNvCxnSpPr/>
          <p:nvPr/>
        </p:nvCxnSpPr>
        <p:spPr>
          <a:xfrm>
            <a:off x="1786204" y="2049678"/>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48" name="Elbow Connector 47"/>
          <p:cNvCxnSpPr>
            <a:stCxn id="15" idx="6"/>
            <a:endCxn id="32" idx="2"/>
          </p:cNvCxnSpPr>
          <p:nvPr/>
        </p:nvCxnSpPr>
        <p:spPr>
          <a:xfrm flipH="1">
            <a:off x="1123583" y="2034490"/>
            <a:ext cx="6410373" cy="1510712"/>
          </a:xfrm>
          <a:prstGeom prst="bentConnector5">
            <a:avLst>
              <a:gd name="adj1" fmla="val -3566"/>
              <a:gd name="adj2" fmla="val 50000"/>
              <a:gd name="adj3" fmla="val 103566"/>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49" name="Straight Arrow Connector 48"/>
          <p:cNvCxnSpPr/>
          <p:nvPr/>
        </p:nvCxnSpPr>
        <p:spPr>
          <a:xfrm>
            <a:off x="3223142" y="2034489"/>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0" name="Straight Arrow Connector 49"/>
          <p:cNvCxnSpPr/>
          <p:nvPr/>
        </p:nvCxnSpPr>
        <p:spPr>
          <a:xfrm>
            <a:off x="4660080" y="2034489"/>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1" name="Straight Arrow Connector 50"/>
          <p:cNvCxnSpPr/>
          <p:nvPr/>
        </p:nvCxnSpPr>
        <p:spPr>
          <a:xfrm>
            <a:off x="6097018" y="2034489"/>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2" name="Straight Arrow Connector 51"/>
          <p:cNvCxnSpPr/>
          <p:nvPr/>
        </p:nvCxnSpPr>
        <p:spPr>
          <a:xfrm>
            <a:off x="1786204" y="3545201"/>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3" name="Straight Arrow Connector 52"/>
          <p:cNvCxnSpPr/>
          <p:nvPr/>
        </p:nvCxnSpPr>
        <p:spPr>
          <a:xfrm>
            <a:off x="3223142" y="3545201"/>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4" name="Straight Arrow Connector 53"/>
          <p:cNvCxnSpPr/>
          <p:nvPr/>
        </p:nvCxnSpPr>
        <p:spPr>
          <a:xfrm>
            <a:off x="4660080" y="3545201"/>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5" name="Straight Arrow Connector 54"/>
          <p:cNvCxnSpPr/>
          <p:nvPr/>
        </p:nvCxnSpPr>
        <p:spPr>
          <a:xfrm>
            <a:off x="6097018" y="3545201"/>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sp>
        <p:nvSpPr>
          <p:cNvPr id="57" name="Rectangle 56"/>
          <p:cNvSpPr/>
          <p:nvPr/>
        </p:nvSpPr>
        <p:spPr>
          <a:xfrm>
            <a:off x="330495" y="1835480"/>
            <a:ext cx="847119" cy="369332"/>
          </a:xfrm>
          <a:prstGeom prst="rect">
            <a:avLst/>
          </a:prstGeom>
        </p:spPr>
        <p:txBody>
          <a:bodyPr wrap="square">
            <a:spAutoFit/>
          </a:bodyPr>
          <a:lstStyle/>
          <a:p>
            <a:pPr defTabSz="825500" latinLnBrk="1" hangingPunct="0"/>
            <a:r>
              <a:rPr lang="en-US" b="1" dirty="0" smtClean="0">
                <a:solidFill>
                  <a:srgbClr val="D9D9D9"/>
                </a:solidFill>
                <a:latin typeface="Arial"/>
                <a:cs typeface="Arial"/>
                <a:sym typeface="Helvetica Light"/>
              </a:rPr>
              <a:t>DAYS</a:t>
            </a:r>
          </a:p>
        </p:txBody>
      </p:sp>
      <p:sp>
        <p:nvSpPr>
          <p:cNvPr id="56" name="Rectangle 55"/>
          <p:cNvSpPr/>
          <p:nvPr/>
        </p:nvSpPr>
        <p:spPr>
          <a:xfrm>
            <a:off x="88078" y="160819"/>
            <a:ext cx="8706954" cy="523220"/>
          </a:xfrm>
          <a:prstGeom prst="rect">
            <a:avLst/>
          </a:prstGeom>
        </p:spPr>
        <p:txBody>
          <a:bodyPr wrap="square">
            <a:spAutoFit/>
          </a:bodyPr>
          <a:lstStyle/>
          <a:p>
            <a:r>
              <a:rPr lang="en-US" sz="2800" b="1" dirty="0" smtClean="0">
                <a:solidFill>
                  <a:srgbClr val="FFFFFF">
                    <a:lumMod val="85000"/>
                  </a:srgbClr>
                </a:solidFill>
                <a:latin typeface="Arial"/>
                <a:cs typeface="Arial"/>
              </a:rPr>
              <a:t>IT Ops Spends </a:t>
            </a:r>
            <a:r>
              <a:rPr lang="en-US" sz="2800" b="1" dirty="0">
                <a:solidFill>
                  <a:srgbClr val="00AE9E"/>
                </a:solidFill>
                <a:latin typeface="Arial"/>
                <a:cs typeface="Arial"/>
              </a:rPr>
              <a:t>T</a:t>
            </a:r>
            <a:r>
              <a:rPr lang="en-US" sz="2800" b="1" dirty="0" smtClean="0">
                <a:solidFill>
                  <a:srgbClr val="00AE9E"/>
                </a:solidFill>
                <a:latin typeface="Arial"/>
                <a:cs typeface="Arial"/>
              </a:rPr>
              <a:t>ime </a:t>
            </a:r>
            <a:r>
              <a:rPr lang="en-US" sz="2800" b="1" dirty="0">
                <a:solidFill>
                  <a:srgbClr val="00AE9E"/>
                </a:solidFill>
                <a:latin typeface="Arial"/>
                <a:cs typeface="Arial"/>
              </a:rPr>
              <a:t>B</a:t>
            </a:r>
            <a:r>
              <a:rPr lang="en-US" sz="2800" b="1" dirty="0" smtClean="0">
                <a:solidFill>
                  <a:srgbClr val="00AE9E"/>
                </a:solidFill>
                <a:latin typeface="Arial"/>
                <a:cs typeface="Arial"/>
              </a:rPr>
              <a:t>uilding </a:t>
            </a:r>
            <a:r>
              <a:rPr lang="en-US" sz="2800" b="1" dirty="0">
                <a:solidFill>
                  <a:srgbClr val="00AE9E"/>
                </a:solidFill>
                <a:latin typeface="Arial"/>
                <a:cs typeface="Arial"/>
              </a:rPr>
              <a:t>S</a:t>
            </a:r>
            <a:r>
              <a:rPr lang="en-US" sz="2800" b="1" dirty="0" smtClean="0">
                <a:solidFill>
                  <a:srgbClr val="00AE9E"/>
                </a:solidFill>
                <a:latin typeface="Arial"/>
                <a:cs typeface="Arial"/>
              </a:rPr>
              <a:t>nowflakes</a:t>
            </a:r>
            <a:endParaRPr lang="en-US" dirty="0">
              <a:solidFill>
                <a:srgbClr val="00AE9E"/>
              </a:solidFill>
              <a:latin typeface="Arial"/>
            </a:endParaRPr>
          </a:p>
        </p:txBody>
      </p:sp>
      <p:sp>
        <p:nvSpPr>
          <p:cNvPr id="58" name="Rectangle 57"/>
          <p:cNvSpPr/>
          <p:nvPr/>
        </p:nvSpPr>
        <p:spPr>
          <a:xfrm>
            <a:off x="7673328" y="3360535"/>
            <a:ext cx="1440964" cy="369332"/>
          </a:xfrm>
          <a:prstGeom prst="rect">
            <a:avLst/>
          </a:prstGeom>
        </p:spPr>
        <p:txBody>
          <a:bodyPr wrap="square">
            <a:spAutoFit/>
          </a:bodyPr>
          <a:lstStyle/>
          <a:p>
            <a:pPr defTabSz="825500" latinLnBrk="1" hangingPunct="0"/>
            <a:r>
              <a:rPr lang="en-US" b="1" dirty="0" smtClean="0">
                <a:solidFill>
                  <a:srgbClr val="FFFFFF">
                    <a:lumMod val="85000"/>
                  </a:srgbClr>
                </a:solidFill>
                <a:latin typeface="Arial"/>
                <a:cs typeface="Arial"/>
                <a:sym typeface="Helvetica Light"/>
              </a:rPr>
              <a:t>Production</a:t>
            </a:r>
          </a:p>
        </p:txBody>
      </p:sp>
    </p:spTree>
    <p:extLst>
      <p:ext uri="{BB962C8B-B14F-4D97-AF65-F5344CB8AC3E}">
        <p14:creationId xmlns:p14="http://schemas.microsoft.com/office/powerpoint/2010/main" val="36739357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par>
                                <p:cTn id="38" presetID="10" presetClass="entr" presetSubtype="0"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fade">
                                      <p:cBhvr>
                                        <p:cTn id="48" dur="500"/>
                                        <p:tgtEl>
                                          <p:spTgt spid="51"/>
                                        </p:tgtEl>
                                      </p:cBhvr>
                                    </p:animEffect>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fade">
                                      <p:cBhvr>
                                        <p:cTn id="59" dur="500"/>
                                        <p:tgtEl>
                                          <p:spTgt spid="48"/>
                                        </p:tgtEl>
                                      </p:cBhvr>
                                    </p:animEffect>
                                  </p:childTnLst>
                                </p:cTn>
                              </p:par>
                              <p:par>
                                <p:cTn id="60" presetID="10" presetClass="entr" presetSubtype="0" fill="hold"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500"/>
                                        <p:tgtEl>
                                          <p:spTgt spid="2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500"/>
                                        <p:tgtEl>
                                          <p:spTgt spid="52"/>
                                        </p:tgtEl>
                                      </p:cBhvr>
                                    </p:animEffect>
                                  </p:childTnLst>
                                </p:cTn>
                              </p:par>
                              <p:par>
                                <p:cTn id="71" presetID="10" presetClass="entr" presetSubtype="0" fill="hold"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fade">
                                      <p:cBhvr>
                                        <p:cTn id="76" dur="500"/>
                                        <p:tgtEl>
                                          <p:spTgt spid="23"/>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53"/>
                                        </p:tgtEl>
                                        <p:attrNameLst>
                                          <p:attrName>style.visibility</p:attrName>
                                        </p:attrNameLst>
                                      </p:cBhvr>
                                      <p:to>
                                        <p:strVal val="visible"/>
                                      </p:to>
                                    </p:set>
                                    <p:animEffect transition="in" filter="fade">
                                      <p:cBhvr>
                                        <p:cTn id="81" dur="500"/>
                                        <p:tgtEl>
                                          <p:spTgt spid="53"/>
                                        </p:tgtEl>
                                      </p:cBhvr>
                                    </p:animEffect>
                                  </p:childTnLst>
                                </p:cTn>
                              </p:par>
                              <p:par>
                                <p:cTn id="82" presetID="10" presetClass="entr" presetSubtype="0" fill="hold" nodeType="withEffect">
                                  <p:stCondLst>
                                    <p:cond delay="0"/>
                                  </p:stCondLst>
                                  <p:childTnLst>
                                    <p:set>
                                      <p:cBhvr>
                                        <p:cTn id="83" dur="1" fill="hold">
                                          <p:stCondLst>
                                            <p:cond delay="0"/>
                                          </p:stCondLst>
                                        </p:cTn>
                                        <p:tgtEl>
                                          <p:spTgt spid="37"/>
                                        </p:tgtEl>
                                        <p:attrNameLst>
                                          <p:attrName>style.visibility</p:attrName>
                                        </p:attrNameLst>
                                      </p:cBhvr>
                                      <p:to>
                                        <p:strVal val="visible"/>
                                      </p:to>
                                    </p:set>
                                    <p:animEffect transition="in" filter="fade">
                                      <p:cBhvr>
                                        <p:cTn id="84" dur="500"/>
                                        <p:tgtEl>
                                          <p:spTgt spid="37"/>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fade">
                                      <p:cBhvr>
                                        <p:cTn id="87" dur="500"/>
                                        <p:tgtEl>
                                          <p:spTgt spid="24"/>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54"/>
                                        </p:tgtEl>
                                        <p:attrNameLst>
                                          <p:attrName>style.visibility</p:attrName>
                                        </p:attrNameLst>
                                      </p:cBhvr>
                                      <p:to>
                                        <p:strVal val="visible"/>
                                      </p:to>
                                    </p:set>
                                    <p:animEffect transition="in" filter="fade">
                                      <p:cBhvr>
                                        <p:cTn id="92" dur="500"/>
                                        <p:tgtEl>
                                          <p:spTgt spid="54"/>
                                        </p:tgtEl>
                                      </p:cBhvr>
                                    </p:animEffect>
                                  </p:childTnLst>
                                </p:cTn>
                              </p:par>
                              <p:par>
                                <p:cTn id="93" presetID="10" presetClass="entr" presetSubtype="0" fill="hold" nodeType="withEffect">
                                  <p:stCondLst>
                                    <p:cond delay="0"/>
                                  </p:stCondLst>
                                  <p:childTnLst>
                                    <p:set>
                                      <p:cBhvr>
                                        <p:cTn id="94" dur="1" fill="hold">
                                          <p:stCondLst>
                                            <p:cond delay="0"/>
                                          </p:stCondLst>
                                        </p:cTn>
                                        <p:tgtEl>
                                          <p:spTgt spid="40"/>
                                        </p:tgtEl>
                                        <p:attrNameLst>
                                          <p:attrName>style.visibility</p:attrName>
                                        </p:attrNameLst>
                                      </p:cBhvr>
                                      <p:to>
                                        <p:strVal val="visible"/>
                                      </p:to>
                                    </p:set>
                                    <p:animEffect transition="in" filter="fade">
                                      <p:cBhvr>
                                        <p:cTn id="95" dur="500"/>
                                        <p:tgtEl>
                                          <p:spTgt spid="40"/>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5"/>
                                        </p:tgtEl>
                                        <p:attrNameLst>
                                          <p:attrName>style.visibility</p:attrName>
                                        </p:attrNameLst>
                                      </p:cBhvr>
                                      <p:to>
                                        <p:strVal val="visible"/>
                                      </p:to>
                                    </p:set>
                                    <p:animEffect transition="in" filter="fade">
                                      <p:cBhvr>
                                        <p:cTn id="98" dur="500"/>
                                        <p:tgtEl>
                                          <p:spTgt spid="25"/>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55"/>
                                        </p:tgtEl>
                                        <p:attrNameLst>
                                          <p:attrName>style.visibility</p:attrName>
                                        </p:attrNameLst>
                                      </p:cBhvr>
                                      <p:to>
                                        <p:strVal val="visible"/>
                                      </p:to>
                                    </p:set>
                                    <p:animEffect transition="in" filter="fade">
                                      <p:cBhvr>
                                        <p:cTn id="103" dur="500"/>
                                        <p:tgtEl>
                                          <p:spTgt spid="55"/>
                                        </p:tgtEl>
                                      </p:cBhvr>
                                    </p:animEffect>
                                  </p:childTnLst>
                                </p:cTn>
                              </p:par>
                              <p:par>
                                <p:cTn id="104" presetID="10" presetClass="entr" presetSubtype="0" fill="hold" nodeType="withEffect">
                                  <p:stCondLst>
                                    <p:cond delay="0"/>
                                  </p:stCondLst>
                                  <p:childTnLst>
                                    <p:set>
                                      <p:cBhvr>
                                        <p:cTn id="105" dur="1" fill="hold">
                                          <p:stCondLst>
                                            <p:cond delay="0"/>
                                          </p:stCondLst>
                                        </p:cTn>
                                        <p:tgtEl>
                                          <p:spTgt spid="43"/>
                                        </p:tgtEl>
                                        <p:attrNameLst>
                                          <p:attrName>style.visibility</p:attrName>
                                        </p:attrNameLst>
                                      </p:cBhvr>
                                      <p:to>
                                        <p:strVal val="visible"/>
                                      </p:to>
                                    </p:set>
                                    <p:animEffect transition="in" filter="fade">
                                      <p:cBhvr>
                                        <p:cTn id="106" dur="500"/>
                                        <p:tgtEl>
                                          <p:spTgt spid="4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6"/>
                                        </p:tgtEl>
                                        <p:attrNameLst>
                                          <p:attrName>style.visibility</p:attrName>
                                        </p:attrNameLst>
                                      </p:cBhvr>
                                      <p:to>
                                        <p:strVal val="visible"/>
                                      </p:to>
                                    </p:set>
                                    <p:animEffect transition="in" filter="fade">
                                      <p:cBhvr>
                                        <p:cTn id="109" dur="500"/>
                                        <p:tgtEl>
                                          <p:spTgt spid="26"/>
                                        </p:tgtEl>
                                      </p:cBhvr>
                                    </p:animEffect>
                                  </p:childTnLst>
                                </p:cTn>
                              </p:par>
                            </p:childTnLst>
                          </p:cTn>
                        </p:par>
                        <p:par>
                          <p:cTn id="110" fill="hold">
                            <p:stCondLst>
                              <p:cond delay="500"/>
                            </p:stCondLst>
                            <p:childTnLst>
                              <p:par>
                                <p:cTn id="111" presetID="10" presetClass="exit" presetSubtype="0" fill="hold" grpId="0" nodeType="afterEffect">
                                  <p:stCondLst>
                                    <p:cond delay="0"/>
                                  </p:stCondLst>
                                  <p:childTnLst>
                                    <p:animEffect transition="out" filter="fade">
                                      <p:cBhvr>
                                        <p:cTn id="112" dur="500"/>
                                        <p:tgtEl>
                                          <p:spTgt spid="58"/>
                                        </p:tgtEl>
                                      </p:cBhvr>
                                    </p:animEffect>
                                    <p:set>
                                      <p:cBhvr>
                                        <p:cTn id="113" dur="1" fill="hold">
                                          <p:stCondLst>
                                            <p:cond delay="499"/>
                                          </p:stCondLst>
                                        </p:cTn>
                                        <p:tgtEl>
                                          <p:spTgt spid="58"/>
                                        </p:tgtEl>
                                        <p:attrNameLst>
                                          <p:attrName>style.visibility</p:attrName>
                                        </p:attrNameLst>
                                      </p:cBhvr>
                                      <p:to>
                                        <p:strVal val="hidden"/>
                                      </p:to>
                                    </p:set>
                                  </p:childTnLst>
                                </p:cTn>
                              </p:par>
                            </p:childTnLst>
                          </p:cTn>
                        </p:par>
                        <p:par>
                          <p:cTn id="114" fill="hold">
                            <p:stCondLst>
                              <p:cond delay="1000"/>
                            </p:stCondLst>
                            <p:childTnLst>
                              <p:par>
                                <p:cTn id="115" presetID="10" presetClass="entr" presetSubtype="0" fill="hold" grpId="0" nodeType="afterEffect">
                                  <p:stCondLst>
                                    <p:cond delay="0"/>
                                  </p:stCondLst>
                                  <p:childTnLst>
                                    <p:set>
                                      <p:cBhvr>
                                        <p:cTn id="116" dur="1" fill="hold">
                                          <p:stCondLst>
                                            <p:cond delay="0"/>
                                          </p:stCondLst>
                                        </p:cTn>
                                        <p:tgtEl>
                                          <p:spTgt spid="27"/>
                                        </p:tgtEl>
                                        <p:attrNameLst>
                                          <p:attrName>style.visibility</p:attrName>
                                        </p:attrNameLst>
                                      </p:cBhvr>
                                      <p:to>
                                        <p:strVal val="visible"/>
                                      </p:to>
                                    </p:set>
                                    <p:animEffect transition="in" filter="fade">
                                      <p:cBhvr>
                                        <p:cTn id="11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P spid="23" grpId="0"/>
      <p:bldP spid="24" grpId="0"/>
      <p:bldP spid="25" grpId="0"/>
      <p:bldP spid="26" grpId="0"/>
      <p:bldP spid="27" grpId="0"/>
      <p:bldP spid="58" grpId="0"/>
    </p:bldLst>
  </p:timing>
</p:sld>
</file>

<file path=ppt/theme/theme1.xml><?xml version="1.0" encoding="utf-8"?>
<a:theme xmlns:a="http://schemas.openxmlformats.org/drawingml/2006/main" name="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3_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27346</TotalTime>
  <Words>2364</Words>
  <Application>Microsoft Macintosh PowerPoint</Application>
  <PresentationFormat>On-screen Show (16:9)</PresentationFormat>
  <Paragraphs>553</Paragraphs>
  <Slides>28</Slides>
  <Notes>28</Notes>
  <HiddenSlides>3</HiddenSlides>
  <MMClips>0</MMClips>
  <ScaleCrop>false</ScaleCrop>
  <HeadingPairs>
    <vt:vector size="4" baseType="variant">
      <vt:variant>
        <vt:lpstr>Theme</vt:lpstr>
      </vt:variant>
      <vt:variant>
        <vt:i4>5</vt:i4>
      </vt:variant>
      <vt:variant>
        <vt:lpstr>Slide Titles</vt:lpstr>
      </vt:variant>
      <vt:variant>
        <vt:i4>28</vt:i4>
      </vt:variant>
    </vt:vector>
  </HeadingPairs>
  <TitlesOfParts>
    <vt:vector size="33" baseType="lpstr">
      <vt:lpstr>Pivotal Main</vt:lpstr>
      <vt:lpstr>1_Pivotal Main</vt:lpstr>
      <vt:lpstr>2_Pivotal Main</vt:lpstr>
      <vt:lpstr>3_Pivotal Main</vt:lpstr>
      <vt:lpstr>simple-light-2</vt:lpstr>
      <vt:lpstr>PowerPoint Presentation</vt:lpstr>
      <vt:lpstr>PowerPoint Presentation</vt:lpstr>
      <vt:lpstr>Agenda</vt:lpstr>
      <vt:lpstr>PowerPoint Presentation</vt:lpstr>
      <vt:lpstr>PowerPoint Presentation</vt:lpstr>
      <vt:lpstr>Software Developers Spend too Much Time NOT Writing Software</vt:lpstr>
      <vt:lpstr>PowerPoint Presentation</vt:lpstr>
      <vt:lpstr>The IT Operator reality </vt:lpstr>
      <vt:lpstr>PowerPoint Presentation</vt:lpstr>
      <vt:lpstr>Software is changing INDUSTRIES</vt:lpstr>
      <vt:lpstr>The Enterprise REVOLUTION</vt:lpstr>
      <vt:lpstr>The Enterprise REVOLUTION</vt:lpstr>
      <vt:lpstr>Software is CHANGING</vt:lpstr>
      <vt:lpstr>PowerPoint Presentation</vt:lpstr>
      <vt:lpstr>PowerPoint Presentation</vt:lpstr>
      <vt:lpstr>It Takes a Platform</vt:lpstr>
      <vt:lpstr>PowerPoint Presentation</vt:lpstr>
      <vt:lpstr>Application-centric  Platforms</vt:lpstr>
      <vt:lpstr>PowerPoint Presentation</vt:lpstr>
      <vt:lpstr>What Just Happened?</vt:lpstr>
      <vt:lpstr>Full Stack Ticket Elimination</vt:lpstr>
      <vt:lpstr>Pivotal Cloud Foundry at a Glance</vt:lpstr>
      <vt:lpstr>Pivotal Cloud Foundry</vt:lpstr>
      <vt:lpstr>CF Open Source Momentum</vt:lpstr>
      <vt:lpstr>Pivotal Cloud Foundry Commercialization Model</vt:lpstr>
      <vt:lpstr>ESI’s Cloud Foundry</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Edwin  Lee</dc:creator>
  <cp:lastModifiedBy>Raviteja Appalla</cp:lastModifiedBy>
  <cp:revision>1097</cp:revision>
  <cp:lastPrinted>2015-08-14T15:58:30Z</cp:lastPrinted>
  <dcterms:created xsi:type="dcterms:W3CDTF">2015-05-27T14:59:12Z</dcterms:created>
  <dcterms:modified xsi:type="dcterms:W3CDTF">2016-08-15T04:19:49Z</dcterms:modified>
</cp:coreProperties>
</file>